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5255" r:id="rId3"/>
    <p:sldId id="5256" r:id="rId4"/>
    <p:sldId id="5258" r:id="rId5"/>
    <p:sldId id="5262" r:id="rId6"/>
    <p:sldId id="5263"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3" d="100"/>
          <a:sy n="63" d="100"/>
        </p:scale>
        <p:origin x="72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B8A1C-7724-4CB6-A37E-A7B48437280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F22025F-9CCB-4B4F-AEE6-994FEE035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52667A6-6CB9-45B8-B295-3DCB54932580}"/>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6E6875A3-38EF-44F1-9049-F5FF54F0A17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3ABE5B-51C8-475C-A5D3-F1A15798CDF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093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56DC8D-9DE7-4998-93DC-F5684D7A448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21FCD28-3978-4D03-977D-313BF401B6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8EDC970-DB56-47E2-B260-75F618009975}"/>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A5D06B37-236B-4851-8510-2BC66B1033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9D2B48-E3A5-4D60-971D-3C5ABB9D269B}"/>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4419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A35B565-F287-4B5F-A086-691AA9A4B78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67E8B0-3568-4A82-B7B8-CBD3794A597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2AD901-5514-40C2-8209-5DEE6EEE9401}"/>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AAB8F420-143E-41D8-858C-665070635D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53D56B3-D381-493E-93EF-995F95A3BD44}"/>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14177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EBB68D-177C-4E3D-8869-16C2641D03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D59340-EC06-4295-A756-B428AE70096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5CF153F-03FC-4DA0-A2AD-815CA561466C}"/>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C05CCB51-86E2-4107-80A1-42884E05AA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F7552B-A932-430B-B1AB-7AA2F113E46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583417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987C54-D341-4AE1-8B9F-9985E4310A9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57202A-1D30-465A-908E-4B9B43D91D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DEAB6B5-D4EE-4EFA-BD8E-AFB674D83F43}"/>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BE11BAF1-12EB-45CC-A031-11B3911076F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62D389-51DE-4DD0-9187-9596BA75F05C}"/>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36368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4BCFBF-3790-493C-95F6-20CE47EA1F9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B07448A-9499-42F3-A732-37CC1CB689C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678D967-3FCA-488D-B2FC-5DF0F27B640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BC2427F-8EB6-4030-A2CF-5B505BFB9DC6}"/>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0B26C0CE-68DA-4999-A101-321CC43B14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6B276DF-896B-47FC-98A9-9E3E58BC28C0}"/>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660976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087F91-114A-4A65-8F8C-4DEB10013DA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2BD48F-9162-4009-B462-C4A422339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65B5506-07DD-4474-A95D-8A27E2FD5C8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1EF239D-CEA2-4E1D-8696-88C4975C9C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A3CC3D-1308-4E76-9CF8-0B0B940E1AE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D3E34DC-9945-487B-B879-7236AA71A1AF}"/>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8" name="フッター プレースホルダー 7">
            <a:extLst>
              <a:ext uri="{FF2B5EF4-FFF2-40B4-BE49-F238E27FC236}">
                <a16:creationId xmlns:a16="http://schemas.microsoft.com/office/drawing/2014/main" id="{4F72D10E-8A87-49A4-8FD6-377AD3C5E42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58C8119-2E77-4BFF-AE24-333FCF683815}"/>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91079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B16633-3831-488C-98DD-557CE876612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46AB010-4D60-4BBE-B718-CFAB237370AC}"/>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4" name="フッター プレースホルダー 3">
            <a:extLst>
              <a:ext uri="{FF2B5EF4-FFF2-40B4-BE49-F238E27FC236}">
                <a16:creationId xmlns:a16="http://schemas.microsoft.com/office/drawing/2014/main" id="{702F7AAB-0CA7-4B9B-9000-D4C14689C8A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747F8C4-74F9-48CF-BE3F-AEDD24E7C27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32420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3826BFB-AB85-4150-9560-00F2F210F8D5}"/>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3" name="フッター プレースホルダー 2">
            <a:extLst>
              <a:ext uri="{FF2B5EF4-FFF2-40B4-BE49-F238E27FC236}">
                <a16:creationId xmlns:a16="http://schemas.microsoft.com/office/drawing/2014/main" id="{0EAFFFBF-6231-48B5-A289-88EDDECB96B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82A220-E603-4BC0-AA2D-CCB7A532056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413909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A1FFC-3883-49B9-855E-4CAC8EB74D6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8594189-46E8-4DD5-98D0-4BCB82C06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D194148-E9E8-4193-980D-F59221FED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4A1F17-2C02-4798-9F5D-2E08583FBDBD}"/>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3B39D7F8-394A-479B-A2BF-6A01BC96E94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76AA068-F5F2-4BCF-9F4A-764DC62FA026}"/>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387326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6D8540-C29D-484C-9D5C-385D88B8F6E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760DD3B-F92D-4B86-BC8D-7D10FA7C63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74A517D-79E3-4056-A5AA-AC651C1792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8377267-CC36-4125-8D8B-64519F9790C4}"/>
              </a:ext>
            </a:extLst>
          </p:cNvPr>
          <p:cNvSpPr>
            <a:spLocks noGrp="1"/>
          </p:cNvSpPr>
          <p:nvPr>
            <p:ph type="dt" sz="half" idx="10"/>
          </p:nvPr>
        </p:nvSpPr>
        <p:spPr/>
        <p:txBody>
          <a:bodyPr/>
          <a:lstStyle/>
          <a:p>
            <a:fld id="{B305F274-FC70-45BD-94B3-ECDDE2171BBF}" type="datetimeFigureOut">
              <a:rPr kumimoji="1" lang="ja-JP" altLang="en-US" smtClean="0"/>
              <a:t>2026/6/26</a:t>
            </a:fld>
            <a:endParaRPr kumimoji="1" lang="ja-JP" altLang="en-US"/>
          </a:p>
        </p:txBody>
      </p:sp>
      <p:sp>
        <p:nvSpPr>
          <p:cNvPr id="6" name="フッター プレースホルダー 5">
            <a:extLst>
              <a:ext uri="{FF2B5EF4-FFF2-40B4-BE49-F238E27FC236}">
                <a16:creationId xmlns:a16="http://schemas.microsoft.com/office/drawing/2014/main" id="{5319EFD5-50FA-414B-98BD-4067786042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7F9F92F-CCCF-4E6E-B44E-25B328183FD9}"/>
              </a:ext>
            </a:extLst>
          </p:cNvPr>
          <p:cNvSpPr>
            <a:spLocks noGrp="1"/>
          </p:cNvSpPr>
          <p:nvPr>
            <p:ph type="sldNum" sz="quarter" idx="12"/>
          </p:nvPr>
        </p:nvSpPr>
        <p:spPr/>
        <p:txBody>
          <a:body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2994227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30DC3B4-4EB6-42CB-90BD-50FBD0E3EC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7420104-2E07-4901-81B6-080390F236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BBC27-7268-43AC-897C-CAE5716E56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5F274-FC70-45BD-94B3-ECDDE2171BBF}" type="datetimeFigureOut">
              <a:rPr kumimoji="1" lang="ja-JP" altLang="en-US" smtClean="0"/>
              <a:t>2026/6/26</a:t>
            </a:fld>
            <a:endParaRPr kumimoji="1" lang="ja-JP" altLang="en-US"/>
          </a:p>
        </p:txBody>
      </p:sp>
      <p:sp>
        <p:nvSpPr>
          <p:cNvPr id="5" name="フッター プレースホルダー 4">
            <a:extLst>
              <a:ext uri="{FF2B5EF4-FFF2-40B4-BE49-F238E27FC236}">
                <a16:creationId xmlns:a16="http://schemas.microsoft.com/office/drawing/2014/main" id="{4C15F7F0-1FC8-4995-809D-D0F1A4A8B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3E302C2-76B8-4C7F-9266-9D690F18F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F77994-C983-4516-B631-029B18E993BE}" type="slidenum">
              <a:rPr kumimoji="1" lang="ja-JP" altLang="en-US" smtClean="0"/>
              <a:t>‹#›</a:t>
            </a:fld>
            <a:endParaRPr kumimoji="1" lang="ja-JP" altLang="en-US"/>
          </a:p>
        </p:txBody>
      </p:sp>
    </p:spTree>
    <p:extLst>
      <p:ext uri="{BB962C8B-B14F-4D97-AF65-F5344CB8AC3E}">
        <p14:creationId xmlns:p14="http://schemas.microsoft.com/office/powerpoint/2010/main" val="1271211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C63F7E-BADF-49E8-9A14-2805CC0A922B}"/>
              </a:ext>
            </a:extLst>
          </p:cNvPr>
          <p:cNvSpPr>
            <a:spLocks noGrp="1"/>
          </p:cNvSpPr>
          <p:nvPr>
            <p:ph type="ctrTitle"/>
          </p:nvPr>
        </p:nvSpPr>
        <p:spPr>
          <a:xfrm>
            <a:off x="1524000" y="899726"/>
            <a:ext cx="9144000" cy="2387600"/>
          </a:xfrm>
        </p:spPr>
        <p:txBody>
          <a:bodyPr/>
          <a:lstStyle/>
          <a:p>
            <a:r>
              <a:rPr kumimoji="1" lang="ja-JP" altLang="en-US" dirty="0">
                <a:latin typeface="Meiryo UI" panose="020B0604030504040204" pitchFamily="50" charset="-128"/>
                <a:ea typeface="Meiryo UI" panose="020B0604030504040204" pitchFamily="50" charset="-128"/>
              </a:rPr>
              <a:t>申請課題名</a:t>
            </a:r>
          </a:p>
        </p:txBody>
      </p:sp>
      <p:sp>
        <p:nvSpPr>
          <p:cNvPr id="3" name="字幕 2">
            <a:extLst>
              <a:ext uri="{FF2B5EF4-FFF2-40B4-BE49-F238E27FC236}">
                <a16:creationId xmlns:a16="http://schemas.microsoft.com/office/drawing/2014/main" id="{68C020F9-A6B9-435A-88E7-19947F1D4E27}"/>
              </a:ext>
            </a:extLst>
          </p:cNvPr>
          <p:cNvSpPr>
            <a:spLocks noGrp="1"/>
          </p:cNvSpPr>
          <p:nvPr>
            <p:ph type="subTitle" idx="1"/>
          </p:nvPr>
        </p:nvSpPr>
        <p:spPr>
          <a:xfrm>
            <a:off x="2756452" y="4993517"/>
            <a:ext cx="9144000" cy="1655762"/>
          </a:xfrm>
        </p:spPr>
        <p:txBody>
          <a:bodyPr/>
          <a:lstStyle/>
          <a:p>
            <a:pPr algn="l"/>
            <a:endParaRPr kumimoji="1"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研究代表者：〇〇大学大学院〇〇研究科　役職　〇〇　〇〇</a:t>
            </a:r>
            <a:endParaRPr lang="en-US" altLang="ja-JP" dirty="0">
              <a:latin typeface="Meiryo UI" panose="020B0604030504040204" pitchFamily="50" charset="-128"/>
              <a:ea typeface="Meiryo UI" panose="020B0604030504040204" pitchFamily="50" charset="-128"/>
            </a:endParaRPr>
          </a:p>
          <a:p>
            <a:pPr algn="l"/>
            <a:r>
              <a:rPr lang="ja-JP" altLang="en-US" dirty="0">
                <a:latin typeface="Meiryo UI" panose="020B0604030504040204" pitchFamily="50" charset="-128"/>
                <a:ea typeface="Meiryo UI" panose="020B0604030504040204" pitchFamily="50" charset="-128"/>
              </a:rPr>
              <a:t>伴走支援者：機関名　所属部署　役職　〇〇　〇〇</a:t>
            </a:r>
            <a:endParaRPr lang="en-US" altLang="ja-JP" dirty="0">
              <a:latin typeface="Meiryo UI" panose="020B0604030504040204" pitchFamily="50" charset="-128"/>
              <a:ea typeface="Meiryo UI" panose="020B0604030504040204" pitchFamily="50" charset="-128"/>
            </a:endParaRPr>
          </a:p>
          <a:p>
            <a:pPr algn="l"/>
            <a:endParaRPr kumimoji="1" lang="ja-JP" altLang="en-US"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52685DC-1358-4DC6-A896-F36C334919EF}"/>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64C8F277-F64A-4DCE-A30A-ED581104D6EB}"/>
              </a:ext>
            </a:extLst>
          </p:cNvPr>
          <p:cNvSpPr/>
          <p:nvPr/>
        </p:nvSpPr>
        <p:spPr>
          <a:xfrm>
            <a:off x="9534939" y="327231"/>
            <a:ext cx="2266122" cy="10570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Meiryo UI" panose="020B0604030504040204" pitchFamily="50" charset="-128"/>
                <a:ea typeface="Meiryo UI" panose="020B0604030504040204" pitchFamily="50" charset="-128"/>
              </a:rPr>
              <a:t>IJIE-GAP</a:t>
            </a:r>
            <a:r>
              <a:rPr lang="ja-JP" altLang="en-US" sz="1200" dirty="0">
                <a:solidFill>
                  <a:schemeClr val="tx1"/>
                </a:solidFill>
                <a:latin typeface="Meiryo UI" panose="020B0604030504040204" pitchFamily="50" charset="-128"/>
                <a:ea typeface="Meiryo UI" panose="020B0604030504040204" pitchFamily="50" charset="-128"/>
              </a:rPr>
              <a:t>ファンドプログラム </a:t>
            </a:r>
            <a:r>
              <a:rPr lang="en-US" altLang="ja-JP" sz="1200" dirty="0">
                <a:solidFill>
                  <a:schemeClr val="tx1"/>
                </a:solidFill>
                <a:latin typeface="Meiryo UI" panose="020B0604030504040204" pitchFamily="50" charset="-128"/>
                <a:ea typeface="Meiryo UI" panose="020B0604030504040204" pitchFamily="50" charset="-128"/>
              </a:rPr>
              <a:t>2026</a:t>
            </a:r>
          </a:p>
          <a:p>
            <a:pPr algn="ctr"/>
            <a:r>
              <a:rPr lang="ja-JP" altLang="en-US" sz="1200" dirty="0">
                <a:solidFill>
                  <a:schemeClr val="tx1"/>
                </a:solidFill>
                <a:latin typeface="Meiryo UI" panose="020B0604030504040204" pitchFamily="50" charset="-128"/>
                <a:ea typeface="Meiryo UI" panose="020B0604030504040204" pitchFamily="50" charset="-128"/>
              </a:rPr>
              <a:t>ステップ</a:t>
            </a:r>
            <a:r>
              <a:rPr lang="en-US" altLang="ja-JP" sz="1200" dirty="0">
                <a:solidFill>
                  <a:schemeClr val="tx1"/>
                </a:solidFill>
                <a:latin typeface="Meiryo UI" panose="020B0604030504040204" pitchFamily="50" charset="-128"/>
                <a:ea typeface="Meiryo UI" panose="020B0604030504040204" pitchFamily="50" charset="-128"/>
              </a:rPr>
              <a:t>1 </a:t>
            </a:r>
            <a:r>
              <a:rPr lang="ja-JP" altLang="en-US" sz="1200" dirty="0">
                <a:solidFill>
                  <a:schemeClr val="tx1"/>
                </a:solidFill>
                <a:latin typeface="Meiryo UI" panose="020B0604030504040204" pitchFamily="50" charset="-128"/>
                <a:ea typeface="Meiryo UI" panose="020B0604030504040204" pitchFamily="50" charset="-128"/>
              </a:rPr>
              <a:t>スタートアップ枠「プレ」</a:t>
            </a:r>
          </a:p>
          <a:p>
            <a:pPr algn="ctr"/>
            <a:r>
              <a:rPr lang="ja-JP" altLang="ja-JP" sz="1600" dirty="0">
                <a:solidFill>
                  <a:schemeClr val="tx1"/>
                </a:solidFill>
                <a:latin typeface="Meiryo UI" panose="020B0604030504040204" pitchFamily="50" charset="-128"/>
                <a:ea typeface="Meiryo UI" panose="020B0604030504040204" pitchFamily="50" charset="-128"/>
              </a:rPr>
              <a:t>面接審査発表資料</a:t>
            </a:r>
            <a:endParaRPr lang="en-US" altLang="ja-JP" sz="1600" dirty="0">
              <a:solidFill>
                <a:schemeClr val="tx1"/>
              </a:solidFill>
              <a:latin typeface="Meiryo UI" panose="020B0604030504040204" pitchFamily="50" charset="-128"/>
              <a:ea typeface="Meiryo UI" panose="020B0604030504040204" pitchFamily="50" charset="-128"/>
            </a:endParaRPr>
          </a:p>
          <a:p>
            <a:pPr algn="ctr"/>
            <a:r>
              <a:rPr lang="ja-JP" altLang="en-US" sz="1600" dirty="0">
                <a:solidFill>
                  <a:schemeClr val="tx1"/>
                </a:solidFill>
                <a:latin typeface="Meiryo UI" panose="020B0604030504040204" pitchFamily="50" charset="-128"/>
                <a:ea typeface="Meiryo UI" panose="020B0604030504040204" pitchFamily="50" charset="-128"/>
              </a:rPr>
              <a:t>（様式任意）</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971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26162"/>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事業概要</a:t>
            </a:r>
            <a:endParaRPr lang="en-US" altLang="ja-JP" sz="3200" spc="-15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F4DC475D-A3C0-4483-9F02-02B6EEC6E5FA}"/>
              </a:ext>
            </a:extLst>
          </p:cNvPr>
          <p:cNvSpPr txBox="1"/>
          <p:nvPr/>
        </p:nvSpPr>
        <p:spPr>
          <a:xfrm>
            <a:off x="341237" y="1810038"/>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このスライドでは、どのような顧客候補の、どのような課題（ペイン）を、どのように解決しようとしているのか、簡潔に説明してください。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kumimoji="1" lang="en-US" altLang="ja-JP" sz="2000" dirty="0">
              <a:solidFill>
                <a:srgbClr val="0070C0"/>
              </a:solidFill>
              <a:latin typeface="Meiryo UI" panose="020B0604030504040204" pitchFamily="50" charset="-128"/>
              <a:ea typeface="Meiryo UI" panose="020B0604030504040204" pitchFamily="50" charset="-128"/>
            </a:endParaRPr>
          </a:p>
          <a:p>
            <a:r>
              <a:rPr kumimoji="1" lang="ja-JP" altLang="en-US" sz="2000" dirty="0">
                <a:solidFill>
                  <a:srgbClr val="0070C0"/>
                </a:solidFill>
                <a:latin typeface="Meiryo UI" panose="020B0604030504040204" pitchFamily="50" charset="-128"/>
                <a:ea typeface="Meiryo UI" panose="020B0604030504040204" pitchFamily="50" charset="-128"/>
              </a:rPr>
              <a:t>　</a:t>
            </a:r>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５．構想（２）顧客候補、 （３）顧客の課題　（４）製品・サービスの独自価値の内容をもとに作成してください。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本事業により開発する製品・サービスにより、どのように顧客の課題を解決するのか、課題を解決することでどのような価値が創出されるのかを説明してください。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課題（ペイン）と解決策（ソリューション）を理解しやすいようにその関連を図を用いて説明してください。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58598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42070"/>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技術シーズの概要</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825946"/>
            <a:ext cx="11371034" cy="4093428"/>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このスライドでは、どのような技術をもとに解決策（ソリューション）を開発するのかについて説明してください。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５．構想（５）解決手段　①シーズの詳細、②シーズの革新性・優位性（類似技術・先行技術等の状況分析含む）、③シーズに関する知的財産の取得状況（周辺特許を含む）及びそれらのアライアンスやライセンス契約等の状況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技術シーズに関する研究開発の進捗状況、知的財産の取得状況等について、記載してください。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解決策（ソリューション）を開発するために、技術シーズをどのように活かすのかについて、分かりやすく説明してください。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類似技術・先行技術等の状況分析を踏まえ、シーズの革新性・優位性について、記載してください。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76928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76409" y="750025"/>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市場分析</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9188" y="1833901"/>
            <a:ext cx="11371034" cy="4708981"/>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このスライドでは、ターゲットとする製品サービスにより獲得する市場規模について説明してください。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５．構想（２）顧客候補、（３）顧客の課題、（４）製品・サービスの独自価値、（９）圧倒的な優位性　の内容等をもとに作成してください。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売上規模や顧客数などについては、既存製品サービスの市場の数値から想定してください。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既存製品サービスがない全く新規の製品サービスについては、市場予測や代替品の市場規模を参考に想定してください。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市場全体の規模からの○％シェアといった想定ではなく、特定の顧客層へフォーカスした市場シェアから、獲得可能な市場規模、最後に狙う市場全体の規模の流れで予測することを推奨します。</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既存の製品・サービスとの競合、将来的に想定される製品サービスとの競合等についても検討してください。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6378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829533"/>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研究開発課題終了時の達成目標とマイルストン</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913409"/>
            <a:ext cx="11371034" cy="1631216"/>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このスライドでは、本プログラムによる研究開発課題終了時の達成目標とマイルストンについて、説明してください。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（８）研究開発課題終了時の達成目標とマイルストン　の内容をもとに作成してください。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296315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正方形/長方形 61">
            <a:extLst>
              <a:ext uri="{FF2B5EF4-FFF2-40B4-BE49-F238E27FC236}">
                <a16:creationId xmlns:a16="http://schemas.microsoft.com/office/drawing/2014/main" id="{3F151102-422F-4674-8CE7-44134E474FC4}"/>
              </a:ext>
            </a:extLst>
          </p:cNvPr>
          <p:cNvSpPr/>
          <p:nvPr/>
        </p:nvSpPr>
        <p:spPr>
          <a:xfrm>
            <a:off x="0" y="6639339"/>
            <a:ext cx="12192000" cy="218661"/>
          </a:xfrm>
          <a:prstGeom prst="rect">
            <a:avLst/>
          </a:prstGeom>
          <a:solidFill>
            <a:srgbClr val="A0D8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C24DDCD4-C5C5-4E66-9A35-15573FB9D6D5}"/>
              </a:ext>
            </a:extLst>
          </p:cNvPr>
          <p:cNvSpPr txBox="1"/>
          <p:nvPr/>
        </p:nvSpPr>
        <p:spPr>
          <a:xfrm>
            <a:off x="468458" y="702313"/>
            <a:ext cx="9558126" cy="584775"/>
          </a:xfrm>
          <a:prstGeom prst="rect">
            <a:avLst/>
          </a:prstGeom>
          <a:noFill/>
        </p:spPr>
        <p:txBody>
          <a:bodyPr wrap="square" rtlCol="0">
            <a:spAutoFit/>
          </a:bodyPr>
          <a:lstStyle/>
          <a:p>
            <a:r>
              <a:rPr lang="ja-JP" altLang="en-US" sz="3200" spc="-150" dirty="0">
                <a:latin typeface="Meiryo UI" panose="020B0604030504040204" pitchFamily="50" charset="-128"/>
                <a:ea typeface="Meiryo UI" panose="020B0604030504040204" pitchFamily="50" charset="-128"/>
              </a:rPr>
              <a:t>スタートアップ設立に向けた計画</a:t>
            </a:r>
            <a:endParaRPr lang="en-US" altLang="ja-JP" sz="3200" spc="-1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30537A2-F019-42D8-A828-70398D97E83E}"/>
              </a:ext>
            </a:extLst>
          </p:cNvPr>
          <p:cNvSpPr txBox="1"/>
          <p:nvPr/>
        </p:nvSpPr>
        <p:spPr>
          <a:xfrm>
            <a:off x="341237" y="1786189"/>
            <a:ext cx="11371034" cy="4401205"/>
          </a:xfrm>
          <a:prstGeom prst="rect">
            <a:avLst/>
          </a:prstGeom>
          <a:noFill/>
        </p:spPr>
        <p:txBody>
          <a:bodyPr wrap="square" rtlCol="0">
            <a:spAutoFit/>
          </a:bodyPr>
          <a:lstStyle/>
          <a:p>
            <a:r>
              <a:rPr lang="ja-JP" altLang="en-US" sz="2000" dirty="0">
                <a:solidFill>
                  <a:srgbClr val="0070C0"/>
                </a:solidFill>
                <a:latin typeface="Meiryo UI" panose="020B0604030504040204" pitchFamily="50" charset="-128"/>
                <a:ea typeface="Meiryo UI" panose="020B0604030504040204" pitchFamily="50" charset="-128"/>
              </a:rPr>
              <a:t>このスライドでは、本プログラムのステップ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終了後の取り組みについて、現時点の構想を説明してください。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申請書　６．スタートアップ設立に向けた計画（１）スタートアップ設立予定時期、（２）設立するスタートアップ設立後の事業計画、（３）ステップ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終了後のスタートアップ設立に向けた活動の方針　の内容等を参考にして作成してください。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1</a:t>
            </a:r>
            <a:r>
              <a:rPr lang="ja-JP" altLang="en-US" sz="2000" dirty="0">
                <a:solidFill>
                  <a:srgbClr val="0070C0"/>
                </a:solidFill>
                <a:latin typeface="Meiryo UI" panose="020B0604030504040204" pitchFamily="50" charset="-128"/>
                <a:ea typeface="Meiryo UI" panose="020B0604030504040204" pitchFamily="50" charset="-128"/>
              </a:rPr>
              <a:t>終了後に、スタートアップ設立に向けて、どのような活動を行うのか記載してください。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err="1">
                <a:solidFill>
                  <a:srgbClr val="0070C0"/>
                </a:solidFill>
                <a:latin typeface="Meiryo UI" panose="020B0604030504040204" pitchFamily="50" charset="-128"/>
                <a:ea typeface="Meiryo UI" panose="020B0604030504040204" pitchFamily="50" charset="-128"/>
              </a:rPr>
              <a:t>への</a:t>
            </a:r>
            <a:r>
              <a:rPr lang="ja-JP" altLang="en-US" sz="2000" dirty="0">
                <a:solidFill>
                  <a:srgbClr val="0070C0"/>
                </a:solidFill>
                <a:latin typeface="Meiryo UI" panose="020B0604030504040204" pitchFamily="50" charset="-128"/>
                <a:ea typeface="Meiryo UI" panose="020B0604030504040204" pitchFamily="50" charset="-128"/>
              </a:rPr>
              <a:t>申請を希望する場合には、</a:t>
            </a:r>
            <a:r>
              <a:rPr lang="en-US" altLang="ja-JP" sz="2000" dirty="0">
                <a:solidFill>
                  <a:srgbClr val="0070C0"/>
                </a:solidFill>
                <a:latin typeface="Meiryo UI" panose="020B0604030504040204" pitchFamily="50" charset="-128"/>
                <a:ea typeface="Meiryo UI" panose="020B0604030504040204" pitchFamily="50" charset="-128"/>
              </a:rPr>
              <a:t>VC</a:t>
            </a:r>
            <a:r>
              <a:rPr lang="ja-JP" altLang="en-US" sz="2000" dirty="0">
                <a:solidFill>
                  <a:srgbClr val="0070C0"/>
                </a:solidFill>
                <a:latin typeface="Meiryo UI" panose="020B0604030504040204" pitchFamily="50" charset="-128"/>
                <a:ea typeface="Meiryo UI" panose="020B0604030504040204" pitchFamily="50" charset="-128"/>
              </a:rPr>
              <a:t>等の事業化推進機関候補、経営者候補人材等とのコンタクトの状況、ステップ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a:solidFill>
                  <a:srgbClr val="0070C0"/>
                </a:solidFill>
                <a:latin typeface="Meiryo UI" panose="020B0604030504040204" pitchFamily="50" charset="-128"/>
                <a:ea typeface="Meiryo UI" panose="020B0604030504040204" pitchFamily="50" charset="-128"/>
              </a:rPr>
              <a:t>におけるマイルストンについて、可能な範囲で記載してください。</a:t>
            </a:r>
            <a:endParaRPr lang="en-US" altLang="ja-JP" sz="2000" dirty="0">
              <a:solidFill>
                <a:srgbClr val="0070C0"/>
              </a:solidFill>
              <a:latin typeface="Meiryo UI" panose="020B0604030504040204" pitchFamily="50" charset="-128"/>
              <a:ea typeface="Meiryo UI" panose="020B0604030504040204" pitchFamily="50" charset="-128"/>
            </a:endParaRPr>
          </a:p>
          <a:p>
            <a:endParaRPr lang="en-US" altLang="ja-JP" sz="2000" dirty="0">
              <a:solidFill>
                <a:srgbClr val="0070C0"/>
              </a:solidFill>
              <a:latin typeface="Meiryo UI" panose="020B0604030504040204" pitchFamily="50" charset="-128"/>
              <a:ea typeface="Meiryo UI" panose="020B0604030504040204" pitchFamily="50" charset="-128"/>
            </a:endParaRPr>
          </a:p>
          <a:p>
            <a:r>
              <a:rPr lang="en-US" altLang="ja-JP" sz="2000" dirty="0">
                <a:solidFill>
                  <a:srgbClr val="0070C0"/>
                </a:solidFill>
                <a:latin typeface="Meiryo UI" panose="020B0604030504040204" pitchFamily="50" charset="-128"/>
                <a:ea typeface="Meiryo UI" panose="020B0604030504040204" pitchFamily="50" charset="-128"/>
              </a:rPr>
              <a:t>※</a:t>
            </a:r>
            <a:r>
              <a:rPr lang="ja-JP" altLang="en-US" sz="2000" dirty="0">
                <a:solidFill>
                  <a:srgbClr val="0070C0"/>
                </a:solidFill>
                <a:latin typeface="Meiryo UI" panose="020B0604030504040204" pitchFamily="50" charset="-128"/>
                <a:ea typeface="Meiryo UI" panose="020B0604030504040204" pitchFamily="50" charset="-128"/>
              </a:rPr>
              <a:t>ステップ</a:t>
            </a:r>
            <a:r>
              <a:rPr lang="en-US" altLang="ja-JP" sz="2000" dirty="0">
                <a:solidFill>
                  <a:srgbClr val="0070C0"/>
                </a:solidFill>
                <a:latin typeface="Meiryo UI" panose="020B0604030504040204" pitchFamily="50" charset="-128"/>
                <a:ea typeface="Meiryo UI" panose="020B0604030504040204" pitchFamily="50" charset="-128"/>
              </a:rPr>
              <a:t>2</a:t>
            </a:r>
            <a:r>
              <a:rPr lang="ja-JP" altLang="en-US" sz="2000" dirty="0">
                <a:solidFill>
                  <a:srgbClr val="0070C0"/>
                </a:solidFill>
                <a:latin typeface="Meiryo UI" panose="020B0604030504040204" pitchFamily="50" charset="-128"/>
                <a:ea typeface="Meiryo UI" panose="020B0604030504040204" pitchFamily="50" charset="-128"/>
              </a:rPr>
              <a:t>に進まず、スタートアップの設立を予定している場合には、スタートアップの設立時期、経営者候補人材の確保、研究代表者の関与、資金調達計画等の構想について、可能な範囲で記載してください。</a:t>
            </a:r>
          </a:p>
          <a:p>
            <a:endParaRPr lang="en-US" altLang="ja-JP" sz="2000" dirty="0">
              <a:solidFill>
                <a:srgbClr val="0070C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361822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7385</TotalTime>
  <Words>818</Words>
  <Application>Microsoft Office PowerPoint</Application>
  <PresentationFormat>ワイド画面</PresentationFormat>
  <Paragraphs>53</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Meiryo UI</vt:lpstr>
      <vt:lpstr>游ゴシック</vt:lpstr>
      <vt:lpstr>游ゴシック Light</vt:lpstr>
      <vt:lpstr>Arial</vt:lpstr>
      <vt:lpstr>Office テーマ</vt:lpstr>
      <vt:lpstr>申請課題名</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角田 哲啓</dc:creator>
  <cp:lastModifiedBy>橋本　隼太</cp:lastModifiedBy>
  <cp:revision>40</cp:revision>
  <dcterms:created xsi:type="dcterms:W3CDTF">2024-04-08T01:41:28Z</dcterms:created>
  <dcterms:modified xsi:type="dcterms:W3CDTF">2026-06-25T23:11:19Z</dcterms:modified>
</cp:coreProperties>
</file>