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5264" r:id="rId3"/>
    <p:sldId id="5265" r:id="rId4"/>
    <p:sldId id="5268" r:id="rId5"/>
    <p:sldId id="5256" r:id="rId6"/>
    <p:sldId id="5258" r:id="rId7"/>
    <p:sldId id="5260" r:id="rId8"/>
    <p:sldId id="5259" r:id="rId9"/>
    <p:sldId id="5261" r:id="rId10"/>
    <p:sldId id="5262" r:id="rId11"/>
    <p:sldId id="5266" r:id="rId12"/>
    <p:sldId id="5263" r:id="rId13"/>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0" autoAdjust="0"/>
    <p:restoredTop sz="94660"/>
  </p:normalViewPr>
  <p:slideViewPr>
    <p:cSldViewPr snapToGrid="0">
      <p:cViewPr varScale="1">
        <p:scale>
          <a:sx n="59" d="100"/>
          <a:sy n="59" d="100"/>
        </p:scale>
        <p:origin x="1068"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43B8A1C-7724-4CB6-A37E-A7B484372801}"/>
              </a:ext>
            </a:extLst>
          </p:cNvPr>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2F22025F-9CCB-4B4F-AEE6-994FEE035F1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E52667A6-6CB9-45B8-B295-3DCB54932580}"/>
              </a:ext>
            </a:extLst>
          </p:cNvPr>
          <p:cNvSpPr>
            <a:spLocks noGrp="1"/>
          </p:cNvSpPr>
          <p:nvPr>
            <p:ph type="dt" sz="half" idx="10"/>
          </p:nvPr>
        </p:nvSpPr>
        <p:spPr/>
        <p:txBody>
          <a:bodyPr/>
          <a:lstStyle/>
          <a:p>
            <a:fld id="{B305F274-FC70-45BD-94B3-ECDDE2171BBF}" type="datetimeFigureOut">
              <a:rPr kumimoji="1" lang="ja-JP" altLang="en-US" smtClean="0"/>
              <a:t>2025/7/2</a:t>
            </a:fld>
            <a:endParaRPr kumimoji="1" lang="ja-JP" altLang="en-US"/>
          </a:p>
        </p:txBody>
      </p:sp>
      <p:sp>
        <p:nvSpPr>
          <p:cNvPr id="5" name="フッター プレースホルダー 4">
            <a:extLst>
              <a:ext uri="{FF2B5EF4-FFF2-40B4-BE49-F238E27FC236}">
                <a16:creationId xmlns:a16="http://schemas.microsoft.com/office/drawing/2014/main" id="{6E6875A3-38EF-44F1-9049-F5FF54F0A170}"/>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203ABE5B-51C8-475C-A5D3-F1A15798CDFB}"/>
              </a:ext>
            </a:extLst>
          </p:cNvPr>
          <p:cNvSpPr>
            <a:spLocks noGrp="1"/>
          </p:cNvSpPr>
          <p:nvPr>
            <p:ph type="sldNum" sz="quarter" idx="12"/>
          </p:nvPr>
        </p:nvSpPr>
        <p:spPr/>
        <p:txBody>
          <a:bodyPr/>
          <a:lstStyle/>
          <a:p>
            <a:fld id="{12F77994-C983-4516-B631-029B18E993BE}" type="slidenum">
              <a:rPr kumimoji="1" lang="ja-JP" altLang="en-US" smtClean="0"/>
              <a:t>‹#›</a:t>
            </a:fld>
            <a:endParaRPr kumimoji="1" lang="ja-JP" altLang="en-US"/>
          </a:p>
        </p:txBody>
      </p:sp>
    </p:spTree>
    <p:extLst>
      <p:ext uri="{BB962C8B-B14F-4D97-AF65-F5344CB8AC3E}">
        <p14:creationId xmlns:p14="http://schemas.microsoft.com/office/powerpoint/2010/main" val="409379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556DC8D-9DE7-4998-93DC-F5684D7A448E}"/>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F21FCD28-3978-4D03-977D-313BF401B6F9}"/>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C8EDC970-DB56-47E2-B260-75F618009975}"/>
              </a:ext>
            </a:extLst>
          </p:cNvPr>
          <p:cNvSpPr>
            <a:spLocks noGrp="1"/>
          </p:cNvSpPr>
          <p:nvPr>
            <p:ph type="dt" sz="half" idx="10"/>
          </p:nvPr>
        </p:nvSpPr>
        <p:spPr/>
        <p:txBody>
          <a:bodyPr/>
          <a:lstStyle/>
          <a:p>
            <a:fld id="{B305F274-FC70-45BD-94B3-ECDDE2171BBF}" type="datetimeFigureOut">
              <a:rPr kumimoji="1" lang="ja-JP" altLang="en-US" smtClean="0"/>
              <a:t>2025/7/2</a:t>
            </a:fld>
            <a:endParaRPr kumimoji="1" lang="ja-JP" altLang="en-US"/>
          </a:p>
        </p:txBody>
      </p:sp>
      <p:sp>
        <p:nvSpPr>
          <p:cNvPr id="5" name="フッター プレースホルダー 4">
            <a:extLst>
              <a:ext uri="{FF2B5EF4-FFF2-40B4-BE49-F238E27FC236}">
                <a16:creationId xmlns:a16="http://schemas.microsoft.com/office/drawing/2014/main" id="{A5D06B37-236B-4851-8510-2BC66B103302}"/>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129D2B48-E3A5-4D60-971D-3C5ABB9D269B}"/>
              </a:ext>
            </a:extLst>
          </p:cNvPr>
          <p:cNvSpPr>
            <a:spLocks noGrp="1"/>
          </p:cNvSpPr>
          <p:nvPr>
            <p:ph type="sldNum" sz="quarter" idx="12"/>
          </p:nvPr>
        </p:nvSpPr>
        <p:spPr/>
        <p:txBody>
          <a:bodyPr/>
          <a:lstStyle/>
          <a:p>
            <a:fld id="{12F77994-C983-4516-B631-029B18E993BE}" type="slidenum">
              <a:rPr kumimoji="1" lang="ja-JP" altLang="en-US" smtClean="0"/>
              <a:t>‹#›</a:t>
            </a:fld>
            <a:endParaRPr kumimoji="1" lang="ja-JP" altLang="en-US"/>
          </a:p>
        </p:txBody>
      </p:sp>
    </p:spTree>
    <p:extLst>
      <p:ext uri="{BB962C8B-B14F-4D97-AF65-F5344CB8AC3E}">
        <p14:creationId xmlns:p14="http://schemas.microsoft.com/office/powerpoint/2010/main" val="12441986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1A35B565-F287-4B5F-A086-691AA9A4B78F}"/>
              </a:ext>
            </a:extLst>
          </p:cNvPr>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D167E8B0-3568-4A82-B7B8-CBD3794A597F}"/>
              </a:ext>
            </a:extLst>
          </p:cNvPr>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872AD901-5514-40C2-8209-5DEE6EEE9401}"/>
              </a:ext>
            </a:extLst>
          </p:cNvPr>
          <p:cNvSpPr>
            <a:spLocks noGrp="1"/>
          </p:cNvSpPr>
          <p:nvPr>
            <p:ph type="dt" sz="half" idx="10"/>
          </p:nvPr>
        </p:nvSpPr>
        <p:spPr/>
        <p:txBody>
          <a:bodyPr/>
          <a:lstStyle/>
          <a:p>
            <a:fld id="{B305F274-FC70-45BD-94B3-ECDDE2171BBF}" type="datetimeFigureOut">
              <a:rPr kumimoji="1" lang="ja-JP" altLang="en-US" smtClean="0"/>
              <a:t>2025/7/2</a:t>
            </a:fld>
            <a:endParaRPr kumimoji="1" lang="ja-JP" altLang="en-US"/>
          </a:p>
        </p:txBody>
      </p:sp>
      <p:sp>
        <p:nvSpPr>
          <p:cNvPr id="5" name="フッター プレースホルダー 4">
            <a:extLst>
              <a:ext uri="{FF2B5EF4-FFF2-40B4-BE49-F238E27FC236}">
                <a16:creationId xmlns:a16="http://schemas.microsoft.com/office/drawing/2014/main" id="{AAB8F420-143E-41D8-858C-665070635D0B}"/>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C53D56B3-D381-493E-93EF-995F95A3BD44}"/>
              </a:ext>
            </a:extLst>
          </p:cNvPr>
          <p:cNvSpPr>
            <a:spLocks noGrp="1"/>
          </p:cNvSpPr>
          <p:nvPr>
            <p:ph type="sldNum" sz="quarter" idx="12"/>
          </p:nvPr>
        </p:nvSpPr>
        <p:spPr/>
        <p:txBody>
          <a:bodyPr/>
          <a:lstStyle/>
          <a:p>
            <a:fld id="{12F77994-C983-4516-B631-029B18E993BE}" type="slidenum">
              <a:rPr kumimoji="1" lang="ja-JP" altLang="en-US" smtClean="0"/>
              <a:t>‹#›</a:t>
            </a:fld>
            <a:endParaRPr kumimoji="1" lang="ja-JP" altLang="en-US"/>
          </a:p>
        </p:txBody>
      </p:sp>
    </p:spTree>
    <p:extLst>
      <p:ext uri="{BB962C8B-B14F-4D97-AF65-F5344CB8AC3E}">
        <p14:creationId xmlns:p14="http://schemas.microsoft.com/office/powerpoint/2010/main" val="31417763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1EBB68D-177C-4E3D-8869-16C2641D03F5}"/>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08D59340-EC06-4295-A756-B428AE70096A}"/>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15CF153F-03FC-4DA0-A2AD-815CA561466C}"/>
              </a:ext>
            </a:extLst>
          </p:cNvPr>
          <p:cNvSpPr>
            <a:spLocks noGrp="1"/>
          </p:cNvSpPr>
          <p:nvPr>
            <p:ph type="dt" sz="half" idx="10"/>
          </p:nvPr>
        </p:nvSpPr>
        <p:spPr/>
        <p:txBody>
          <a:bodyPr/>
          <a:lstStyle/>
          <a:p>
            <a:fld id="{B305F274-FC70-45BD-94B3-ECDDE2171BBF}" type="datetimeFigureOut">
              <a:rPr kumimoji="1" lang="ja-JP" altLang="en-US" smtClean="0"/>
              <a:t>2025/7/2</a:t>
            </a:fld>
            <a:endParaRPr kumimoji="1" lang="ja-JP" altLang="en-US"/>
          </a:p>
        </p:txBody>
      </p:sp>
      <p:sp>
        <p:nvSpPr>
          <p:cNvPr id="5" name="フッター プレースホルダー 4">
            <a:extLst>
              <a:ext uri="{FF2B5EF4-FFF2-40B4-BE49-F238E27FC236}">
                <a16:creationId xmlns:a16="http://schemas.microsoft.com/office/drawing/2014/main" id="{C05CCB51-86E2-4107-80A1-42884E05AA26}"/>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DDF7552B-A932-430B-B1AB-7AA2F113E466}"/>
              </a:ext>
            </a:extLst>
          </p:cNvPr>
          <p:cNvSpPr>
            <a:spLocks noGrp="1"/>
          </p:cNvSpPr>
          <p:nvPr>
            <p:ph type="sldNum" sz="quarter" idx="12"/>
          </p:nvPr>
        </p:nvSpPr>
        <p:spPr/>
        <p:txBody>
          <a:bodyPr/>
          <a:lstStyle/>
          <a:p>
            <a:fld id="{12F77994-C983-4516-B631-029B18E993BE}" type="slidenum">
              <a:rPr kumimoji="1" lang="ja-JP" altLang="en-US" smtClean="0"/>
              <a:t>‹#›</a:t>
            </a:fld>
            <a:endParaRPr kumimoji="1" lang="ja-JP" altLang="en-US"/>
          </a:p>
        </p:txBody>
      </p:sp>
    </p:spTree>
    <p:extLst>
      <p:ext uri="{BB962C8B-B14F-4D97-AF65-F5344CB8AC3E}">
        <p14:creationId xmlns:p14="http://schemas.microsoft.com/office/powerpoint/2010/main" val="25834171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0987C54-D341-4AE1-8B9F-9985E4310A9C}"/>
              </a:ext>
            </a:extLst>
          </p:cNvPr>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BC57202A-1D30-465A-908E-4B9B43D91D4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1DEAB6B5-D4EE-4EFA-BD8E-AFB674D83F43}"/>
              </a:ext>
            </a:extLst>
          </p:cNvPr>
          <p:cNvSpPr>
            <a:spLocks noGrp="1"/>
          </p:cNvSpPr>
          <p:nvPr>
            <p:ph type="dt" sz="half" idx="10"/>
          </p:nvPr>
        </p:nvSpPr>
        <p:spPr/>
        <p:txBody>
          <a:bodyPr/>
          <a:lstStyle/>
          <a:p>
            <a:fld id="{B305F274-FC70-45BD-94B3-ECDDE2171BBF}" type="datetimeFigureOut">
              <a:rPr kumimoji="1" lang="ja-JP" altLang="en-US" smtClean="0"/>
              <a:t>2025/7/2</a:t>
            </a:fld>
            <a:endParaRPr kumimoji="1" lang="ja-JP" altLang="en-US"/>
          </a:p>
        </p:txBody>
      </p:sp>
      <p:sp>
        <p:nvSpPr>
          <p:cNvPr id="5" name="フッター プレースホルダー 4">
            <a:extLst>
              <a:ext uri="{FF2B5EF4-FFF2-40B4-BE49-F238E27FC236}">
                <a16:creationId xmlns:a16="http://schemas.microsoft.com/office/drawing/2014/main" id="{BE11BAF1-12EB-45CC-A031-11B3911076FC}"/>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F062D389-51DE-4DD0-9187-9596BA75F05C}"/>
              </a:ext>
            </a:extLst>
          </p:cNvPr>
          <p:cNvSpPr>
            <a:spLocks noGrp="1"/>
          </p:cNvSpPr>
          <p:nvPr>
            <p:ph type="sldNum" sz="quarter" idx="12"/>
          </p:nvPr>
        </p:nvSpPr>
        <p:spPr/>
        <p:txBody>
          <a:bodyPr/>
          <a:lstStyle/>
          <a:p>
            <a:fld id="{12F77994-C983-4516-B631-029B18E993BE}" type="slidenum">
              <a:rPr kumimoji="1" lang="ja-JP" altLang="en-US" smtClean="0"/>
              <a:t>‹#›</a:t>
            </a:fld>
            <a:endParaRPr kumimoji="1" lang="ja-JP" altLang="en-US"/>
          </a:p>
        </p:txBody>
      </p:sp>
    </p:spTree>
    <p:extLst>
      <p:ext uri="{BB962C8B-B14F-4D97-AF65-F5344CB8AC3E}">
        <p14:creationId xmlns:p14="http://schemas.microsoft.com/office/powerpoint/2010/main" val="12363688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24BCFBF-3790-493C-95F6-20CE47EA1F91}"/>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1B07448A-9499-42F3-A732-37CC1CB689CD}"/>
              </a:ext>
            </a:extLst>
          </p:cNvPr>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F678D967-3FCA-488D-B2FC-5DF0F27B6404}"/>
              </a:ext>
            </a:extLst>
          </p:cNvPr>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4BC2427F-8EB6-4030-A2CF-5B505BFB9DC6}"/>
              </a:ext>
            </a:extLst>
          </p:cNvPr>
          <p:cNvSpPr>
            <a:spLocks noGrp="1"/>
          </p:cNvSpPr>
          <p:nvPr>
            <p:ph type="dt" sz="half" idx="10"/>
          </p:nvPr>
        </p:nvSpPr>
        <p:spPr/>
        <p:txBody>
          <a:bodyPr/>
          <a:lstStyle/>
          <a:p>
            <a:fld id="{B305F274-FC70-45BD-94B3-ECDDE2171BBF}" type="datetimeFigureOut">
              <a:rPr kumimoji="1" lang="ja-JP" altLang="en-US" smtClean="0"/>
              <a:t>2025/7/2</a:t>
            </a:fld>
            <a:endParaRPr kumimoji="1" lang="ja-JP" altLang="en-US"/>
          </a:p>
        </p:txBody>
      </p:sp>
      <p:sp>
        <p:nvSpPr>
          <p:cNvPr id="6" name="フッター プレースホルダー 5">
            <a:extLst>
              <a:ext uri="{FF2B5EF4-FFF2-40B4-BE49-F238E27FC236}">
                <a16:creationId xmlns:a16="http://schemas.microsoft.com/office/drawing/2014/main" id="{0B26C0CE-68DA-4999-A101-321CC43B146D}"/>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26B276DF-896B-47FC-98A9-9E3E58BC28C0}"/>
              </a:ext>
            </a:extLst>
          </p:cNvPr>
          <p:cNvSpPr>
            <a:spLocks noGrp="1"/>
          </p:cNvSpPr>
          <p:nvPr>
            <p:ph type="sldNum" sz="quarter" idx="12"/>
          </p:nvPr>
        </p:nvSpPr>
        <p:spPr/>
        <p:txBody>
          <a:bodyPr/>
          <a:lstStyle/>
          <a:p>
            <a:fld id="{12F77994-C983-4516-B631-029B18E993BE}" type="slidenum">
              <a:rPr kumimoji="1" lang="ja-JP" altLang="en-US" smtClean="0"/>
              <a:t>‹#›</a:t>
            </a:fld>
            <a:endParaRPr kumimoji="1" lang="ja-JP" altLang="en-US"/>
          </a:p>
        </p:txBody>
      </p:sp>
    </p:spTree>
    <p:extLst>
      <p:ext uri="{BB962C8B-B14F-4D97-AF65-F5344CB8AC3E}">
        <p14:creationId xmlns:p14="http://schemas.microsoft.com/office/powerpoint/2010/main" val="6609763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D087F91-114A-4A65-8F8C-4DEB10013DA4}"/>
              </a:ext>
            </a:extLst>
          </p:cNvPr>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F52BD48F-9162-4009-B462-C4A42233958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C65B5506-07DD-4474-A95D-8A27E2FD5C83}"/>
              </a:ext>
            </a:extLst>
          </p:cNvPr>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E1EF239D-CEA2-4E1D-8696-88C4975C9CE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EAA3CC3D-1308-4E76-9CF8-0B0B940E1AEE}"/>
              </a:ext>
            </a:extLst>
          </p:cNvPr>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4D3E34DC-9945-487B-B879-7236AA71A1AF}"/>
              </a:ext>
            </a:extLst>
          </p:cNvPr>
          <p:cNvSpPr>
            <a:spLocks noGrp="1"/>
          </p:cNvSpPr>
          <p:nvPr>
            <p:ph type="dt" sz="half" idx="10"/>
          </p:nvPr>
        </p:nvSpPr>
        <p:spPr/>
        <p:txBody>
          <a:bodyPr/>
          <a:lstStyle/>
          <a:p>
            <a:fld id="{B305F274-FC70-45BD-94B3-ECDDE2171BBF}" type="datetimeFigureOut">
              <a:rPr kumimoji="1" lang="ja-JP" altLang="en-US" smtClean="0"/>
              <a:t>2025/7/2</a:t>
            </a:fld>
            <a:endParaRPr kumimoji="1" lang="ja-JP" altLang="en-US"/>
          </a:p>
        </p:txBody>
      </p:sp>
      <p:sp>
        <p:nvSpPr>
          <p:cNvPr id="8" name="フッター プレースホルダー 7">
            <a:extLst>
              <a:ext uri="{FF2B5EF4-FFF2-40B4-BE49-F238E27FC236}">
                <a16:creationId xmlns:a16="http://schemas.microsoft.com/office/drawing/2014/main" id="{4F72D10E-8A87-49A4-8FD6-377AD3C5E421}"/>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458C8119-2E77-4BFF-AE24-333FCF683815}"/>
              </a:ext>
            </a:extLst>
          </p:cNvPr>
          <p:cNvSpPr>
            <a:spLocks noGrp="1"/>
          </p:cNvSpPr>
          <p:nvPr>
            <p:ph type="sldNum" sz="quarter" idx="12"/>
          </p:nvPr>
        </p:nvSpPr>
        <p:spPr/>
        <p:txBody>
          <a:bodyPr/>
          <a:lstStyle/>
          <a:p>
            <a:fld id="{12F77994-C983-4516-B631-029B18E993BE}" type="slidenum">
              <a:rPr kumimoji="1" lang="ja-JP" altLang="en-US" smtClean="0"/>
              <a:t>‹#›</a:t>
            </a:fld>
            <a:endParaRPr kumimoji="1" lang="ja-JP" altLang="en-US"/>
          </a:p>
        </p:txBody>
      </p:sp>
    </p:spTree>
    <p:extLst>
      <p:ext uri="{BB962C8B-B14F-4D97-AF65-F5344CB8AC3E}">
        <p14:creationId xmlns:p14="http://schemas.microsoft.com/office/powerpoint/2010/main" val="9107964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AB16633-3831-488C-98DD-557CE876612B}"/>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E46AB010-4D60-4BBE-B718-CFAB237370AC}"/>
              </a:ext>
            </a:extLst>
          </p:cNvPr>
          <p:cNvSpPr>
            <a:spLocks noGrp="1"/>
          </p:cNvSpPr>
          <p:nvPr>
            <p:ph type="dt" sz="half" idx="10"/>
          </p:nvPr>
        </p:nvSpPr>
        <p:spPr/>
        <p:txBody>
          <a:bodyPr/>
          <a:lstStyle/>
          <a:p>
            <a:fld id="{B305F274-FC70-45BD-94B3-ECDDE2171BBF}" type="datetimeFigureOut">
              <a:rPr kumimoji="1" lang="ja-JP" altLang="en-US" smtClean="0"/>
              <a:t>2025/7/2</a:t>
            </a:fld>
            <a:endParaRPr kumimoji="1" lang="ja-JP" altLang="en-US"/>
          </a:p>
        </p:txBody>
      </p:sp>
      <p:sp>
        <p:nvSpPr>
          <p:cNvPr id="4" name="フッター プレースホルダー 3">
            <a:extLst>
              <a:ext uri="{FF2B5EF4-FFF2-40B4-BE49-F238E27FC236}">
                <a16:creationId xmlns:a16="http://schemas.microsoft.com/office/drawing/2014/main" id="{702F7AAB-0CA7-4B9B-9000-D4C14689C8A9}"/>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3747F8C4-74F9-48CF-BE3F-AEDD24E7C279}"/>
              </a:ext>
            </a:extLst>
          </p:cNvPr>
          <p:cNvSpPr>
            <a:spLocks noGrp="1"/>
          </p:cNvSpPr>
          <p:nvPr>
            <p:ph type="sldNum" sz="quarter" idx="12"/>
          </p:nvPr>
        </p:nvSpPr>
        <p:spPr/>
        <p:txBody>
          <a:bodyPr/>
          <a:lstStyle/>
          <a:p>
            <a:fld id="{12F77994-C983-4516-B631-029B18E993BE}" type="slidenum">
              <a:rPr kumimoji="1" lang="ja-JP" altLang="en-US" smtClean="0"/>
              <a:t>‹#›</a:t>
            </a:fld>
            <a:endParaRPr kumimoji="1" lang="ja-JP" altLang="en-US"/>
          </a:p>
        </p:txBody>
      </p:sp>
    </p:spTree>
    <p:extLst>
      <p:ext uri="{BB962C8B-B14F-4D97-AF65-F5344CB8AC3E}">
        <p14:creationId xmlns:p14="http://schemas.microsoft.com/office/powerpoint/2010/main" val="33242065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F3826BFB-AB85-4150-9560-00F2F210F8D5}"/>
              </a:ext>
            </a:extLst>
          </p:cNvPr>
          <p:cNvSpPr>
            <a:spLocks noGrp="1"/>
          </p:cNvSpPr>
          <p:nvPr>
            <p:ph type="dt" sz="half" idx="10"/>
          </p:nvPr>
        </p:nvSpPr>
        <p:spPr/>
        <p:txBody>
          <a:bodyPr/>
          <a:lstStyle/>
          <a:p>
            <a:fld id="{B305F274-FC70-45BD-94B3-ECDDE2171BBF}" type="datetimeFigureOut">
              <a:rPr kumimoji="1" lang="ja-JP" altLang="en-US" smtClean="0"/>
              <a:t>2025/7/2</a:t>
            </a:fld>
            <a:endParaRPr kumimoji="1" lang="ja-JP" altLang="en-US"/>
          </a:p>
        </p:txBody>
      </p:sp>
      <p:sp>
        <p:nvSpPr>
          <p:cNvPr id="3" name="フッター プレースホルダー 2">
            <a:extLst>
              <a:ext uri="{FF2B5EF4-FFF2-40B4-BE49-F238E27FC236}">
                <a16:creationId xmlns:a16="http://schemas.microsoft.com/office/drawing/2014/main" id="{0EAFFFBF-6231-48B5-A289-88EDDECB96BB}"/>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DF82A220-E603-4BC0-AA2D-CCB7A5320569}"/>
              </a:ext>
            </a:extLst>
          </p:cNvPr>
          <p:cNvSpPr>
            <a:spLocks noGrp="1"/>
          </p:cNvSpPr>
          <p:nvPr>
            <p:ph type="sldNum" sz="quarter" idx="12"/>
          </p:nvPr>
        </p:nvSpPr>
        <p:spPr/>
        <p:txBody>
          <a:bodyPr/>
          <a:lstStyle/>
          <a:p>
            <a:fld id="{12F77994-C983-4516-B631-029B18E993BE}" type="slidenum">
              <a:rPr kumimoji="1" lang="ja-JP" altLang="en-US" smtClean="0"/>
              <a:t>‹#›</a:t>
            </a:fld>
            <a:endParaRPr kumimoji="1" lang="ja-JP" altLang="en-US"/>
          </a:p>
        </p:txBody>
      </p:sp>
    </p:spTree>
    <p:extLst>
      <p:ext uri="{BB962C8B-B14F-4D97-AF65-F5344CB8AC3E}">
        <p14:creationId xmlns:p14="http://schemas.microsoft.com/office/powerpoint/2010/main" val="4139096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8DA1FFC-3883-49B9-855E-4CAC8EB74D69}"/>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58594189-46E8-4DD5-98D0-4BCB82C0601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BD194148-E9E8-4193-980D-F59221FED54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194A1F17-2C02-4798-9F5D-2E08583FBDBD}"/>
              </a:ext>
            </a:extLst>
          </p:cNvPr>
          <p:cNvSpPr>
            <a:spLocks noGrp="1"/>
          </p:cNvSpPr>
          <p:nvPr>
            <p:ph type="dt" sz="half" idx="10"/>
          </p:nvPr>
        </p:nvSpPr>
        <p:spPr/>
        <p:txBody>
          <a:bodyPr/>
          <a:lstStyle/>
          <a:p>
            <a:fld id="{B305F274-FC70-45BD-94B3-ECDDE2171BBF}" type="datetimeFigureOut">
              <a:rPr kumimoji="1" lang="ja-JP" altLang="en-US" smtClean="0"/>
              <a:t>2025/7/2</a:t>
            </a:fld>
            <a:endParaRPr kumimoji="1" lang="ja-JP" altLang="en-US"/>
          </a:p>
        </p:txBody>
      </p:sp>
      <p:sp>
        <p:nvSpPr>
          <p:cNvPr id="6" name="フッター プレースホルダー 5">
            <a:extLst>
              <a:ext uri="{FF2B5EF4-FFF2-40B4-BE49-F238E27FC236}">
                <a16:creationId xmlns:a16="http://schemas.microsoft.com/office/drawing/2014/main" id="{3B39D7F8-394A-479B-A2BF-6A01BC96E94B}"/>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776AA068-F5F2-4BCF-9F4A-764DC62FA026}"/>
              </a:ext>
            </a:extLst>
          </p:cNvPr>
          <p:cNvSpPr>
            <a:spLocks noGrp="1"/>
          </p:cNvSpPr>
          <p:nvPr>
            <p:ph type="sldNum" sz="quarter" idx="12"/>
          </p:nvPr>
        </p:nvSpPr>
        <p:spPr/>
        <p:txBody>
          <a:bodyPr/>
          <a:lstStyle/>
          <a:p>
            <a:fld id="{12F77994-C983-4516-B631-029B18E993BE}" type="slidenum">
              <a:rPr kumimoji="1" lang="ja-JP" altLang="en-US" smtClean="0"/>
              <a:t>‹#›</a:t>
            </a:fld>
            <a:endParaRPr kumimoji="1" lang="ja-JP" altLang="en-US"/>
          </a:p>
        </p:txBody>
      </p:sp>
    </p:spTree>
    <p:extLst>
      <p:ext uri="{BB962C8B-B14F-4D97-AF65-F5344CB8AC3E}">
        <p14:creationId xmlns:p14="http://schemas.microsoft.com/office/powerpoint/2010/main" val="38732649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66D8540-C29D-484C-9D5C-385D88B8F6E5}"/>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F760DD3B-F92D-4B86-BC8D-7D10FA7C633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id="{E74A517D-79E3-4056-A5AA-AC651C17924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48377267-CC36-4125-8D8B-64519F9790C4}"/>
              </a:ext>
            </a:extLst>
          </p:cNvPr>
          <p:cNvSpPr>
            <a:spLocks noGrp="1"/>
          </p:cNvSpPr>
          <p:nvPr>
            <p:ph type="dt" sz="half" idx="10"/>
          </p:nvPr>
        </p:nvSpPr>
        <p:spPr/>
        <p:txBody>
          <a:bodyPr/>
          <a:lstStyle/>
          <a:p>
            <a:fld id="{B305F274-FC70-45BD-94B3-ECDDE2171BBF}" type="datetimeFigureOut">
              <a:rPr kumimoji="1" lang="ja-JP" altLang="en-US" smtClean="0"/>
              <a:t>2025/7/2</a:t>
            </a:fld>
            <a:endParaRPr kumimoji="1" lang="ja-JP" altLang="en-US"/>
          </a:p>
        </p:txBody>
      </p:sp>
      <p:sp>
        <p:nvSpPr>
          <p:cNvPr id="6" name="フッター プレースホルダー 5">
            <a:extLst>
              <a:ext uri="{FF2B5EF4-FFF2-40B4-BE49-F238E27FC236}">
                <a16:creationId xmlns:a16="http://schemas.microsoft.com/office/drawing/2014/main" id="{5319EFD5-50FA-414B-98BD-406778604291}"/>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D7F9F92F-CCCF-4E6E-B44E-25B328183FD9}"/>
              </a:ext>
            </a:extLst>
          </p:cNvPr>
          <p:cNvSpPr>
            <a:spLocks noGrp="1"/>
          </p:cNvSpPr>
          <p:nvPr>
            <p:ph type="sldNum" sz="quarter" idx="12"/>
          </p:nvPr>
        </p:nvSpPr>
        <p:spPr/>
        <p:txBody>
          <a:bodyPr/>
          <a:lstStyle/>
          <a:p>
            <a:fld id="{12F77994-C983-4516-B631-029B18E993BE}" type="slidenum">
              <a:rPr kumimoji="1" lang="ja-JP" altLang="en-US" smtClean="0"/>
              <a:t>‹#›</a:t>
            </a:fld>
            <a:endParaRPr kumimoji="1" lang="ja-JP" altLang="en-US"/>
          </a:p>
        </p:txBody>
      </p:sp>
    </p:spTree>
    <p:extLst>
      <p:ext uri="{BB962C8B-B14F-4D97-AF65-F5344CB8AC3E}">
        <p14:creationId xmlns:p14="http://schemas.microsoft.com/office/powerpoint/2010/main" val="29942272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C30DC3B4-4EB6-42CB-90BD-50FBD0E3EC1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C7420104-2E07-4901-81B6-080390F236D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30CBBC27-7268-43AC-897C-CAE5716E563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305F274-FC70-45BD-94B3-ECDDE2171BBF}" type="datetimeFigureOut">
              <a:rPr kumimoji="1" lang="ja-JP" altLang="en-US" smtClean="0"/>
              <a:t>2025/7/2</a:t>
            </a:fld>
            <a:endParaRPr kumimoji="1" lang="ja-JP" altLang="en-US"/>
          </a:p>
        </p:txBody>
      </p:sp>
      <p:sp>
        <p:nvSpPr>
          <p:cNvPr id="5" name="フッター プレースホルダー 4">
            <a:extLst>
              <a:ext uri="{FF2B5EF4-FFF2-40B4-BE49-F238E27FC236}">
                <a16:creationId xmlns:a16="http://schemas.microsoft.com/office/drawing/2014/main" id="{4C15F7F0-1FC8-4995-809D-D0F1A4A8BAD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D3E302C2-76B8-4C7F-9266-9D690F18F2E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2F77994-C983-4516-B631-029B18E993BE}" type="slidenum">
              <a:rPr kumimoji="1" lang="ja-JP" altLang="en-US" smtClean="0"/>
              <a:t>‹#›</a:t>
            </a:fld>
            <a:endParaRPr kumimoji="1" lang="ja-JP" altLang="en-US"/>
          </a:p>
        </p:txBody>
      </p:sp>
    </p:spTree>
    <p:extLst>
      <p:ext uri="{BB962C8B-B14F-4D97-AF65-F5344CB8AC3E}">
        <p14:creationId xmlns:p14="http://schemas.microsoft.com/office/powerpoint/2010/main" val="127121169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6C63F7E-BADF-49E8-9A14-2805CC0A922B}"/>
              </a:ext>
            </a:extLst>
          </p:cNvPr>
          <p:cNvSpPr>
            <a:spLocks noGrp="1"/>
          </p:cNvSpPr>
          <p:nvPr>
            <p:ph type="ctrTitle"/>
          </p:nvPr>
        </p:nvSpPr>
        <p:spPr>
          <a:xfrm>
            <a:off x="1524000" y="899726"/>
            <a:ext cx="9144000" cy="2387600"/>
          </a:xfrm>
        </p:spPr>
        <p:txBody>
          <a:bodyPr/>
          <a:lstStyle/>
          <a:p>
            <a:r>
              <a:rPr kumimoji="1" lang="ja-JP" altLang="en-US" dirty="0">
                <a:latin typeface="Meiryo UI" panose="020B0604030504040204" pitchFamily="50" charset="-128"/>
                <a:ea typeface="Meiryo UI" panose="020B0604030504040204" pitchFamily="50" charset="-128"/>
              </a:rPr>
              <a:t>申請課題名</a:t>
            </a:r>
          </a:p>
        </p:txBody>
      </p:sp>
      <p:sp>
        <p:nvSpPr>
          <p:cNvPr id="3" name="字幕 2">
            <a:extLst>
              <a:ext uri="{FF2B5EF4-FFF2-40B4-BE49-F238E27FC236}">
                <a16:creationId xmlns:a16="http://schemas.microsoft.com/office/drawing/2014/main" id="{68C020F9-A6B9-435A-88E7-19947F1D4E27}"/>
              </a:ext>
            </a:extLst>
          </p:cNvPr>
          <p:cNvSpPr>
            <a:spLocks noGrp="1"/>
          </p:cNvSpPr>
          <p:nvPr>
            <p:ph type="subTitle" idx="1"/>
          </p:nvPr>
        </p:nvSpPr>
        <p:spPr>
          <a:xfrm>
            <a:off x="2756452" y="4993517"/>
            <a:ext cx="9144000" cy="1655762"/>
          </a:xfrm>
        </p:spPr>
        <p:txBody>
          <a:bodyPr>
            <a:normAutofit/>
          </a:bodyPr>
          <a:lstStyle/>
          <a:p>
            <a:pPr algn="l"/>
            <a:endParaRPr kumimoji="1" lang="en-US" altLang="ja-JP" dirty="0">
              <a:latin typeface="Meiryo UI" panose="020B0604030504040204" pitchFamily="50" charset="-128"/>
              <a:ea typeface="Meiryo UI" panose="020B0604030504040204" pitchFamily="50" charset="-128"/>
            </a:endParaRPr>
          </a:p>
          <a:p>
            <a:pPr algn="l"/>
            <a:r>
              <a:rPr lang="ja-JP" altLang="en-US" dirty="0">
                <a:latin typeface="Meiryo UI" panose="020B0604030504040204" pitchFamily="50" charset="-128"/>
                <a:ea typeface="Meiryo UI" panose="020B0604030504040204" pitchFamily="50" charset="-128"/>
              </a:rPr>
              <a:t>研究代表者：〇〇大学大学院〇〇研究科　役職　〇〇　〇〇</a:t>
            </a:r>
            <a:endParaRPr lang="en-US" altLang="ja-JP" dirty="0">
              <a:latin typeface="Meiryo UI" panose="020B0604030504040204" pitchFamily="50" charset="-128"/>
              <a:ea typeface="Meiryo UI" panose="020B0604030504040204" pitchFamily="50" charset="-128"/>
            </a:endParaRPr>
          </a:p>
          <a:p>
            <a:pPr algn="l"/>
            <a:r>
              <a:rPr lang="ja-JP" altLang="en-US">
                <a:latin typeface="Meiryo UI" panose="020B0604030504040204" pitchFamily="50" charset="-128"/>
                <a:ea typeface="Meiryo UI" panose="020B0604030504040204" pitchFamily="50" charset="-128"/>
              </a:rPr>
              <a:t>事業化推進者：事業化推進機関名</a:t>
            </a:r>
            <a:r>
              <a:rPr lang="ja-JP" altLang="en-US" dirty="0">
                <a:latin typeface="Meiryo UI" panose="020B0604030504040204" pitchFamily="50" charset="-128"/>
                <a:ea typeface="Meiryo UI" panose="020B0604030504040204" pitchFamily="50" charset="-128"/>
              </a:rPr>
              <a:t>　所属部署　役職　〇〇　〇〇</a:t>
            </a:r>
            <a:endParaRPr lang="en-US" altLang="ja-JP" dirty="0">
              <a:latin typeface="Meiryo UI" panose="020B0604030504040204" pitchFamily="50" charset="-128"/>
              <a:ea typeface="Meiryo UI" panose="020B0604030504040204" pitchFamily="50" charset="-128"/>
            </a:endParaRPr>
          </a:p>
          <a:p>
            <a:pPr algn="l"/>
            <a:endParaRPr kumimoji="1" lang="ja-JP" altLang="en-US" dirty="0">
              <a:latin typeface="Meiryo UI" panose="020B0604030504040204" pitchFamily="50" charset="-128"/>
              <a:ea typeface="Meiryo UI" panose="020B0604030504040204" pitchFamily="50" charset="-128"/>
            </a:endParaRPr>
          </a:p>
        </p:txBody>
      </p:sp>
      <p:sp>
        <p:nvSpPr>
          <p:cNvPr id="5" name="正方形/長方形 4">
            <a:extLst>
              <a:ext uri="{FF2B5EF4-FFF2-40B4-BE49-F238E27FC236}">
                <a16:creationId xmlns:a16="http://schemas.microsoft.com/office/drawing/2014/main" id="{B52685DC-1358-4DC6-A896-F36C334919EF}"/>
              </a:ext>
            </a:extLst>
          </p:cNvPr>
          <p:cNvSpPr/>
          <p:nvPr/>
        </p:nvSpPr>
        <p:spPr>
          <a:xfrm>
            <a:off x="0" y="6639339"/>
            <a:ext cx="12192000" cy="218661"/>
          </a:xfrm>
          <a:prstGeom prst="rect">
            <a:avLst/>
          </a:prstGeom>
          <a:solidFill>
            <a:srgbClr val="A0D8E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正方形/長方形 5">
            <a:extLst>
              <a:ext uri="{FF2B5EF4-FFF2-40B4-BE49-F238E27FC236}">
                <a16:creationId xmlns:a16="http://schemas.microsoft.com/office/drawing/2014/main" id="{64C8F277-F64A-4DCE-A30A-ED581104D6EB}"/>
              </a:ext>
            </a:extLst>
          </p:cNvPr>
          <p:cNvSpPr/>
          <p:nvPr/>
        </p:nvSpPr>
        <p:spPr>
          <a:xfrm>
            <a:off x="9534939" y="327231"/>
            <a:ext cx="2266122" cy="78595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200" dirty="0">
                <a:solidFill>
                  <a:schemeClr val="tx1"/>
                </a:solidFill>
                <a:latin typeface="Meiryo UI" panose="020B0604030504040204" pitchFamily="50" charset="-128"/>
                <a:ea typeface="Meiryo UI" panose="020B0604030504040204" pitchFamily="50" charset="-128"/>
              </a:rPr>
              <a:t>IJIE-GAP</a:t>
            </a:r>
            <a:r>
              <a:rPr lang="ja-JP" altLang="en-US" sz="1200" dirty="0">
                <a:solidFill>
                  <a:schemeClr val="tx1"/>
                </a:solidFill>
                <a:latin typeface="Meiryo UI" panose="020B0604030504040204" pitchFamily="50" charset="-128"/>
                <a:ea typeface="Meiryo UI" panose="020B0604030504040204" pitchFamily="50" charset="-128"/>
              </a:rPr>
              <a:t>ファンドプログラム </a:t>
            </a:r>
            <a:r>
              <a:rPr lang="en-US" altLang="ja-JP" sz="1200" dirty="0">
                <a:solidFill>
                  <a:schemeClr val="tx1"/>
                </a:solidFill>
                <a:latin typeface="Meiryo UI" panose="020B0604030504040204" pitchFamily="50" charset="-128"/>
                <a:ea typeface="Meiryo UI" panose="020B0604030504040204" pitchFamily="50" charset="-128"/>
              </a:rPr>
              <a:t>2025</a:t>
            </a:r>
            <a:r>
              <a:rPr lang="ja-JP" altLang="en-US" sz="1200" dirty="0">
                <a:solidFill>
                  <a:schemeClr val="tx1"/>
                </a:solidFill>
                <a:latin typeface="Meiryo UI" panose="020B0604030504040204" pitchFamily="50" charset="-128"/>
                <a:ea typeface="Meiryo UI" panose="020B0604030504040204" pitchFamily="50" charset="-128"/>
              </a:rPr>
              <a:t>ステップ２　インパクトビジネス枠</a:t>
            </a:r>
          </a:p>
          <a:p>
            <a:pPr algn="ctr"/>
            <a:r>
              <a:rPr lang="zh-TW" altLang="en-US" sz="1600" dirty="0">
                <a:solidFill>
                  <a:schemeClr val="tx1"/>
                </a:solidFill>
                <a:latin typeface="Meiryo UI" panose="020B0604030504040204" pitchFamily="50" charset="-128"/>
                <a:ea typeface="Meiryo UI" panose="020B0604030504040204" pitchFamily="50" charset="-128"/>
              </a:rPr>
              <a:t>補足説明資料</a:t>
            </a:r>
            <a:r>
              <a:rPr lang="ja-JP" altLang="en-US" sz="1600" dirty="0">
                <a:solidFill>
                  <a:schemeClr val="tx1"/>
                </a:solidFill>
                <a:latin typeface="Meiryo UI" panose="020B0604030504040204" pitchFamily="50" charset="-128"/>
                <a:ea typeface="Meiryo UI" panose="020B0604030504040204" pitchFamily="50" charset="-128"/>
              </a:rPr>
              <a:t>（任意）</a:t>
            </a:r>
            <a:endParaRPr kumimoji="1" lang="ja-JP" altLang="en-US" sz="1600"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0297131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 name="正方形/長方形 61">
            <a:extLst>
              <a:ext uri="{FF2B5EF4-FFF2-40B4-BE49-F238E27FC236}">
                <a16:creationId xmlns:a16="http://schemas.microsoft.com/office/drawing/2014/main" id="{3F151102-422F-4674-8CE7-44134E474FC4}"/>
              </a:ext>
            </a:extLst>
          </p:cNvPr>
          <p:cNvSpPr/>
          <p:nvPr/>
        </p:nvSpPr>
        <p:spPr>
          <a:xfrm>
            <a:off x="0" y="6639339"/>
            <a:ext cx="12192000" cy="218661"/>
          </a:xfrm>
          <a:prstGeom prst="rect">
            <a:avLst/>
          </a:prstGeom>
          <a:solidFill>
            <a:srgbClr val="A0D8E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0" name="テキスト ボックス 59">
            <a:extLst>
              <a:ext uri="{FF2B5EF4-FFF2-40B4-BE49-F238E27FC236}">
                <a16:creationId xmlns:a16="http://schemas.microsoft.com/office/drawing/2014/main" id="{C24DDCD4-C5C5-4E66-9A35-15573FB9D6D5}"/>
              </a:ext>
            </a:extLst>
          </p:cNvPr>
          <p:cNvSpPr txBox="1"/>
          <p:nvPr/>
        </p:nvSpPr>
        <p:spPr>
          <a:xfrm>
            <a:off x="468458" y="1155537"/>
            <a:ext cx="9558126" cy="584775"/>
          </a:xfrm>
          <a:prstGeom prst="rect">
            <a:avLst/>
          </a:prstGeom>
          <a:noFill/>
        </p:spPr>
        <p:txBody>
          <a:bodyPr wrap="square" rtlCol="0">
            <a:spAutoFit/>
          </a:bodyPr>
          <a:lstStyle/>
          <a:p>
            <a:r>
              <a:rPr lang="ja-JP" altLang="en-US" sz="3200" spc="-150" dirty="0">
                <a:latin typeface="Meiryo UI" panose="020B0604030504040204" pitchFamily="50" charset="-128"/>
                <a:ea typeface="Meiryo UI" panose="020B0604030504040204" pitchFamily="50" charset="-128"/>
              </a:rPr>
              <a:t>研究開発課題終了時の達成目標とマイルストン</a:t>
            </a:r>
            <a:endParaRPr lang="en-US" altLang="ja-JP" sz="3200" spc="-150" dirty="0">
              <a:latin typeface="Meiryo UI" panose="020B0604030504040204" pitchFamily="50" charset="-128"/>
              <a:ea typeface="Meiryo UI" panose="020B0604030504040204" pitchFamily="50" charset="-128"/>
            </a:endParaRPr>
          </a:p>
        </p:txBody>
      </p:sp>
      <p:sp>
        <p:nvSpPr>
          <p:cNvPr id="5" name="テキスト ボックス 4">
            <a:extLst>
              <a:ext uri="{FF2B5EF4-FFF2-40B4-BE49-F238E27FC236}">
                <a16:creationId xmlns:a16="http://schemas.microsoft.com/office/drawing/2014/main" id="{630537A2-F019-42D8-A828-70398D97E83E}"/>
              </a:ext>
            </a:extLst>
          </p:cNvPr>
          <p:cNvSpPr txBox="1"/>
          <p:nvPr/>
        </p:nvSpPr>
        <p:spPr>
          <a:xfrm>
            <a:off x="341237" y="2239413"/>
            <a:ext cx="11371034" cy="2554545"/>
          </a:xfrm>
          <a:prstGeom prst="rect">
            <a:avLst/>
          </a:prstGeom>
          <a:noFill/>
        </p:spPr>
        <p:txBody>
          <a:bodyPr wrap="square" rtlCol="0">
            <a:spAutoFit/>
          </a:bodyPr>
          <a:lstStyle/>
          <a:p>
            <a:r>
              <a:rPr lang="ja-JP" altLang="en-US" sz="2000" dirty="0">
                <a:solidFill>
                  <a:srgbClr val="0070C0"/>
                </a:solidFill>
                <a:latin typeface="Meiryo UI" panose="020B0604030504040204" pitchFamily="50" charset="-128"/>
                <a:ea typeface="Meiryo UI" panose="020B0604030504040204" pitchFamily="50" charset="-128"/>
              </a:rPr>
              <a:t>このスライドでは、本プログラムによる研究開発課題終了時の達成目標とマイルストンについて、説明してください。</a:t>
            </a:r>
            <a:endParaRPr lang="en-US" altLang="ja-JP" sz="2000" dirty="0">
              <a:solidFill>
                <a:srgbClr val="0070C0"/>
              </a:solidFill>
              <a:latin typeface="Meiryo UI" panose="020B0604030504040204" pitchFamily="50" charset="-128"/>
              <a:ea typeface="Meiryo UI" panose="020B0604030504040204" pitchFamily="50" charset="-128"/>
            </a:endParaRPr>
          </a:p>
          <a:p>
            <a:endParaRPr lang="en-US" altLang="ja-JP" sz="2000" dirty="0">
              <a:solidFill>
                <a:srgbClr val="0070C0"/>
              </a:solidFill>
              <a:latin typeface="Meiryo UI" panose="020B0604030504040204" pitchFamily="50" charset="-128"/>
              <a:ea typeface="Meiryo UI" panose="020B0604030504040204" pitchFamily="50" charset="-128"/>
            </a:endParaRPr>
          </a:p>
          <a:p>
            <a:r>
              <a:rPr lang="en-US" altLang="ja-JP" sz="2000" dirty="0">
                <a:solidFill>
                  <a:srgbClr val="0070C0"/>
                </a:solidFill>
                <a:latin typeface="Meiryo UI" panose="020B0604030504040204" pitchFamily="50" charset="-128"/>
                <a:ea typeface="Meiryo UI" panose="020B0604030504040204" pitchFamily="50" charset="-128"/>
              </a:rPr>
              <a:t>※</a:t>
            </a:r>
            <a:r>
              <a:rPr lang="ja-JP" altLang="en-US" sz="2000" dirty="0">
                <a:solidFill>
                  <a:srgbClr val="0070C0"/>
                </a:solidFill>
                <a:latin typeface="Meiryo UI" panose="020B0604030504040204" pitchFamily="50" charset="-128"/>
                <a:ea typeface="Meiryo UI" panose="020B0604030504040204" pitchFamily="50" charset="-128"/>
              </a:rPr>
              <a:t>様式１　研究開発課題の概要　 ５．構想（</a:t>
            </a:r>
            <a:r>
              <a:rPr lang="en-US" altLang="ja-JP" sz="2000" dirty="0">
                <a:solidFill>
                  <a:srgbClr val="0070C0"/>
                </a:solidFill>
                <a:latin typeface="Meiryo UI" panose="020B0604030504040204" pitchFamily="50" charset="-128"/>
                <a:ea typeface="Meiryo UI" panose="020B0604030504040204" pitchFamily="50" charset="-128"/>
              </a:rPr>
              <a:t>10</a:t>
            </a:r>
            <a:r>
              <a:rPr lang="ja-JP" altLang="en-US" sz="2000" dirty="0">
                <a:solidFill>
                  <a:srgbClr val="0070C0"/>
                </a:solidFill>
                <a:latin typeface="Meiryo UI" panose="020B0604030504040204" pitchFamily="50" charset="-128"/>
                <a:ea typeface="Meiryo UI" panose="020B0604030504040204" pitchFamily="50" charset="-128"/>
              </a:rPr>
              <a:t>）研究開発課題終了時の達成目標とマイルストンの</a:t>
            </a:r>
            <a:endParaRPr lang="en-US" altLang="ja-JP" sz="2000" dirty="0">
              <a:solidFill>
                <a:srgbClr val="0070C0"/>
              </a:solidFill>
              <a:latin typeface="Meiryo UI" panose="020B0604030504040204" pitchFamily="50" charset="-128"/>
              <a:ea typeface="Meiryo UI" panose="020B0604030504040204" pitchFamily="50" charset="-128"/>
            </a:endParaRPr>
          </a:p>
          <a:p>
            <a:r>
              <a:rPr lang="ja-JP" altLang="en-US" sz="2000" dirty="0">
                <a:solidFill>
                  <a:srgbClr val="0070C0"/>
                </a:solidFill>
                <a:latin typeface="Meiryo UI" panose="020B0604030504040204" pitchFamily="50" charset="-128"/>
                <a:ea typeface="Meiryo UI" panose="020B0604030504040204" pitchFamily="50" charset="-128"/>
              </a:rPr>
              <a:t>　内容をもとに作成してください。</a:t>
            </a:r>
            <a:endParaRPr lang="en-US" altLang="ja-JP" sz="2000" dirty="0">
              <a:solidFill>
                <a:srgbClr val="0070C0"/>
              </a:solidFill>
              <a:latin typeface="Meiryo UI" panose="020B0604030504040204" pitchFamily="50" charset="-128"/>
              <a:ea typeface="Meiryo UI" panose="020B0604030504040204" pitchFamily="50" charset="-128"/>
            </a:endParaRPr>
          </a:p>
          <a:p>
            <a:endParaRPr lang="en-US" altLang="ja-JP" sz="2000" dirty="0">
              <a:solidFill>
                <a:srgbClr val="0070C0"/>
              </a:solidFill>
              <a:latin typeface="Meiryo UI" panose="020B0604030504040204" pitchFamily="50" charset="-128"/>
              <a:ea typeface="Meiryo UI" panose="020B0604030504040204" pitchFamily="50" charset="-128"/>
            </a:endParaRPr>
          </a:p>
          <a:p>
            <a:r>
              <a:rPr lang="en-US" altLang="ja-JP" sz="2000" dirty="0">
                <a:solidFill>
                  <a:srgbClr val="0070C0"/>
                </a:solidFill>
                <a:latin typeface="Meiryo UI" panose="020B0604030504040204" pitchFamily="50" charset="-128"/>
                <a:ea typeface="Meiryo UI" panose="020B0604030504040204" pitchFamily="50" charset="-128"/>
              </a:rPr>
              <a:t>※</a:t>
            </a:r>
            <a:r>
              <a:rPr lang="ja-JP" altLang="en-US" sz="2000" dirty="0">
                <a:solidFill>
                  <a:srgbClr val="0070C0"/>
                </a:solidFill>
                <a:latin typeface="Meiryo UI" panose="020B0604030504040204" pitchFamily="50" charset="-128"/>
                <a:ea typeface="Meiryo UI" panose="020B0604030504040204" pitchFamily="50" charset="-128"/>
              </a:rPr>
              <a:t>総合的な達成目標、事業開発に関する達成目標、研究開発に関する達成目標、課題の推進体制に関する</a:t>
            </a:r>
            <a:endParaRPr lang="en-US" altLang="ja-JP" sz="2000" dirty="0">
              <a:solidFill>
                <a:srgbClr val="0070C0"/>
              </a:solidFill>
              <a:latin typeface="Meiryo UI" panose="020B0604030504040204" pitchFamily="50" charset="-128"/>
              <a:ea typeface="Meiryo UI" panose="020B0604030504040204" pitchFamily="50" charset="-128"/>
            </a:endParaRPr>
          </a:p>
          <a:p>
            <a:r>
              <a:rPr lang="ja-JP" altLang="en-US" sz="2000" dirty="0">
                <a:solidFill>
                  <a:srgbClr val="0070C0"/>
                </a:solidFill>
                <a:latin typeface="Meiryo UI" panose="020B0604030504040204" pitchFamily="50" charset="-128"/>
                <a:ea typeface="Meiryo UI" panose="020B0604030504040204" pitchFamily="50" charset="-128"/>
              </a:rPr>
              <a:t>　達成目標について、それぞれ記載してください。</a:t>
            </a:r>
          </a:p>
          <a:p>
            <a:endParaRPr lang="en-US" altLang="ja-JP" sz="2000" dirty="0">
              <a:solidFill>
                <a:srgbClr val="0070C0"/>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2963154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 name="正方形/長方形 61">
            <a:extLst>
              <a:ext uri="{FF2B5EF4-FFF2-40B4-BE49-F238E27FC236}">
                <a16:creationId xmlns:a16="http://schemas.microsoft.com/office/drawing/2014/main" id="{3F151102-422F-4674-8CE7-44134E474FC4}"/>
              </a:ext>
            </a:extLst>
          </p:cNvPr>
          <p:cNvSpPr/>
          <p:nvPr/>
        </p:nvSpPr>
        <p:spPr>
          <a:xfrm>
            <a:off x="0" y="6639339"/>
            <a:ext cx="12192000" cy="218661"/>
          </a:xfrm>
          <a:prstGeom prst="rect">
            <a:avLst/>
          </a:prstGeom>
          <a:solidFill>
            <a:srgbClr val="A0D8E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0" name="テキスト ボックス 59">
            <a:extLst>
              <a:ext uri="{FF2B5EF4-FFF2-40B4-BE49-F238E27FC236}">
                <a16:creationId xmlns:a16="http://schemas.microsoft.com/office/drawing/2014/main" id="{C24DDCD4-C5C5-4E66-9A35-15573FB9D6D5}"/>
              </a:ext>
            </a:extLst>
          </p:cNvPr>
          <p:cNvSpPr txBox="1"/>
          <p:nvPr/>
        </p:nvSpPr>
        <p:spPr>
          <a:xfrm>
            <a:off x="468458" y="1155537"/>
            <a:ext cx="9558126" cy="584775"/>
          </a:xfrm>
          <a:prstGeom prst="rect">
            <a:avLst/>
          </a:prstGeom>
          <a:noFill/>
        </p:spPr>
        <p:txBody>
          <a:bodyPr wrap="square" rtlCol="0">
            <a:spAutoFit/>
          </a:bodyPr>
          <a:lstStyle/>
          <a:p>
            <a:r>
              <a:rPr lang="ja-JP" altLang="en-US" sz="3200" spc="-150" dirty="0">
                <a:latin typeface="Meiryo UI" panose="020B0604030504040204" pitchFamily="50" charset="-128"/>
                <a:ea typeface="Meiryo UI" panose="020B0604030504040204" pitchFamily="50" charset="-128"/>
              </a:rPr>
              <a:t>資金計画</a:t>
            </a:r>
            <a:endParaRPr lang="en-US" altLang="ja-JP" sz="3200" spc="-150" dirty="0">
              <a:latin typeface="Meiryo UI" panose="020B0604030504040204" pitchFamily="50" charset="-128"/>
              <a:ea typeface="Meiryo UI" panose="020B0604030504040204" pitchFamily="50" charset="-128"/>
            </a:endParaRPr>
          </a:p>
        </p:txBody>
      </p:sp>
      <p:sp>
        <p:nvSpPr>
          <p:cNvPr id="5" name="テキスト ボックス 4">
            <a:extLst>
              <a:ext uri="{FF2B5EF4-FFF2-40B4-BE49-F238E27FC236}">
                <a16:creationId xmlns:a16="http://schemas.microsoft.com/office/drawing/2014/main" id="{630537A2-F019-42D8-A828-70398D97E83E}"/>
              </a:ext>
            </a:extLst>
          </p:cNvPr>
          <p:cNvSpPr txBox="1"/>
          <p:nvPr/>
        </p:nvSpPr>
        <p:spPr>
          <a:xfrm>
            <a:off x="341237" y="2239413"/>
            <a:ext cx="11371034" cy="4093428"/>
          </a:xfrm>
          <a:prstGeom prst="rect">
            <a:avLst/>
          </a:prstGeom>
          <a:noFill/>
        </p:spPr>
        <p:txBody>
          <a:bodyPr wrap="square" rtlCol="0">
            <a:spAutoFit/>
          </a:bodyPr>
          <a:lstStyle/>
          <a:p>
            <a:r>
              <a:rPr lang="ja-JP" altLang="en-US" sz="2000" dirty="0">
                <a:solidFill>
                  <a:srgbClr val="0070C0"/>
                </a:solidFill>
                <a:latin typeface="Meiryo UI" panose="020B0604030504040204" pitchFamily="50" charset="-128"/>
                <a:ea typeface="Meiryo UI" panose="020B0604030504040204" pitchFamily="50" charset="-128"/>
              </a:rPr>
              <a:t>このスライドでは、本プログラム実施期間中の資金計画を説明してください。</a:t>
            </a:r>
            <a:endParaRPr lang="en-US" altLang="ja-JP" sz="2000" dirty="0">
              <a:solidFill>
                <a:srgbClr val="0070C0"/>
              </a:solidFill>
              <a:latin typeface="Meiryo UI" panose="020B0604030504040204" pitchFamily="50" charset="-128"/>
              <a:ea typeface="Meiryo UI" panose="020B0604030504040204" pitchFamily="50" charset="-128"/>
            </a:endParaRPr>
          </a:p>
          <a:p>
            <a:endParaRPr lang="en-US" altLang="ja-JP" sz="2000" dirty="0">
              <a:solidFill>
                <a:srgbClr val="0070C0"/>
              </a:solidFill>
              <a:latin typeface="Meiryo UI" panose="020B0604030504040204" pitchFamily="50" charset="-128"/>
              <a:ea typeface="Meiryo UI" panose="020B0604030504040204" pitchFamily="50" charset="-128"/>
            </a:endParaRPr>
          </a:p>
          <a:p>
            <a:r>
              <a:rPr lang="en-US" altLang="ja-JP" sz="2000" dirty="0">
                <a:solidFill>
                  <a:srgbClr val="0070C0"/>
                </a:solidFill>
                <a:latin typeface="Meiryo UI" panose="020B0604030504040204" pitchFamily="50" charset="-128"/>
                <a:ea typeface="Meiryo UI" panose="020B0604030504040204" pitchFamily="50" charset="-128"/>
              </a:rPr>
              <a:t>※</a:t>
            </a:r>
            <a:r>
              <a:rPr lang="ja-JP" altLang="en-US" sz="2000" dirty="0">
                <a:solidFill>
                  <a:srgbClr val="0070C0"/>
                </a:solidFill>
                <a:latin typeface="Meiryo UI" panose="020B0604030504040204" pitchFamily="50" charset="-128"/>
                <a:ea typeface="Meiryo UI" panose="020B0604030504040204" pitchFamily="50" charset="-128"/>
              </a:rPr>
              <a:t>様式２　課題予算書の内容をもと作成してください。</a:t>
            </a:r>
            <a:endParaRPr lang="en-US" altLang="ja-JP" sz="2000" dirty="0">
              <a:solidFill>
                <a:srgbClr val="0070C0"/>
              </a:solidFill>
              <a:latin typeface="Meiryo UI" panose="020B0604030504040204" pitchFamily="50" charset="-128"/>
              <a:ea typeface="Meiryo UI" panose="020B0604030504040204" pitchFamily="50" charset="-128"/>
            </a:endParaRPr>
          </a:p>
          <a:p>
            <a:endParaRPr lang="en-US" altLang="ja-JP" sz="2000" dirty="0">
              <a:solidFill>
                <a:srgbClr val="0070C0"/>
              </a:solidFill>
              <a:latin typeface="Meiryo UI" panose="020B0604030504040204" pitchFamily="50" charset="-128"/>
              <a:ea typeface="Meiryo UI" panose="020B0604030504040204" pitchFamily="50" charset="-128"/>
            </a:endParaRPr>
          </a:p>
          <a:p>
            <a:r>
              <a:rPr lang="en-US" altLang="ja-JP" sz="2000" dirty="0">
                <a:solidFill>
                  <a:srgbClr val="0070C0"/>
                </a:solidFill>
                <a:latin typeface="Meiryo UI" panose="020B0604030504040204" pitchFamily="50" charset="-128"/>
                <a:ea typeface="Meiryo UI" panose="020B0604030504040204" pitchFamily="50" charset="-128"/>
              </a:rPr>
              <a:t>※</a:t>
            </a:r>
            <a:r>
              <a:rPr lang="ja-JP" altLang="en-US" sz="2000" dirty="0">
                <a:solidFill>
                  <a:srgbClr val="0070C0"/>
                </a:solidFill>
                <a:latin typeface="Meiryo UI" panose="020B0604030504040204" pitchFamily="50" charset="-128"/>
                <a:ea typeface="Meiryo UI" panose="020B0604030504040204" pitchFamily="50" charset="-128"/>
              </a:rPr>
              <a:t> 「スタンダード」 は</a:t>
            </a:r>
            <a:r>
              <a:rPr lang="en-US" altLang="ja-JP" sz="2000" dirty="0">
                <a:solidFill>
                  <a:srgbClr val="0070C0"/>
                </a:solidFill>
                <a:latin typeface="Meiryo UI" panose="020B0604030504040204" pitchFamily="50" charset="-128"/>
                <a:ea typeface="Meiryo UI" panose="020B0604030504040204" pitchFamily="50" charset="-128"/>
              </a:rPr>
              <a:t>2025</a:t>
            </a:r>
            <a:r>
              <a:rPr lang="ja-JP" altLang="en-US" sz="2000" dirty="0">
                <a:solidFill>
                  <a:srgbClr val="0070C0"/>
                </a:solidFill>
                <a:latin typeface="Meiryo UI" panose="020B0604030504040204" pitchFamily="50" charset="-128"/>
                <a:ea typeface="Meiryo UI" panose="020B0604030504040204" pitchFamily="50" charset="-128"/>
              </a:rPr>
              <a:t>年度～</a:t>
            </a:r>
            <a:r>
              <a:rPr lang="en-US" altLang="ja-JP" sz="2000" dirty="0">
                <a:solidFill>
                  <a:srgbClr val="0070C0"/>
                </a:solidFill>
                <a:latin typeface="Meiryo UI" panose="020B0604030504040204" pitchFamily="50" charset="-128"/>
                <a:ea typeface="Meiryo UI" panose="020B0604030504040204" pitchFamily="50" charset="-128"/>
              </a:rPr>
              <a:t>2026</a:t>
            </a:r>
            <a:r>
              <a:rPr lang="ja-JP" altLang="en-US" sz="2000" dirty="0">
                <a:solidFill>
                  <a:srgbClr val="0070C0"/>
                </a:solidFill>
                <a:latin typeface="Meiryo UI" panose="020B0604030504040204" pitchFamily="50" charset="-128"/>
                <a:ea typeface="Meiryo UI" panose="020B0604030504040204" pitchFamily="50" charset="-128"/>
              </a:rPr>
              <a:t>年度について作成してください。</a:t>
            </a:r>
            <a:endParaRPr lang="en-US" altLang="ja-JP" sz="2000" dirty="0">
              <a:solidFill>
                <a:srgbClr val="0070C0"/>
              </a:solidFill>
              <a:latin typeface="Meiryo UI" panose="020B0604030504040204" pitchFamily="50" charset="-128"/>
              <a:ea typeface="Meiryo UI" panose="020B0604030504040204" pitchFamily="50" charset="-128"/>
            </a:endParaRPr>
          </a:p>
          <a:p>
            <a:endParaRPr lang="en-US" altLang="ja-JP" sz="2000" dirty="0">
              <a:solidFill>
                <a:srgbClr val="0070C0"/>
              </a:solidFill>
              <a:latin typeface="Meiryo UI" panose="020B0604030504040204" pitchFamily="50" charset="-128"/>
              <a:ea typeface="Meiryo UI" panose="020B0604030504040204" pitchFamily="50" charset="-128"/>
            </a:endParaRPr>
          </a:p>
          <a:p>
            <a:r>
              <a:rPr lang="en-US" altLang="ja-JP" sz="2000" dirty="0">
                <a:solidFill>
                  <a:srgbClr val="0070C0"/>
                </a:solidFill>
                <a:latin typeface="Meiryo UI" panose="020B0604030504040204" pitchFamily="50" charset="-128"/>
                <a:ea typeface="Meiryo UI" panose="020B0604030504040204" pitchFamily="50" charset="-128"/>
              </a:rPr>
              <a:t>※</a:t>
            </a:r>
            <a:r>
              <a:rPr lang="ja-JP" altLang="en-US" sz="2000" dirty="0">
                <a:solidFill>
                  <a:srgbClr val="0070C0"/>
                </a:solidFill>
                <a:latin typeface="Meiryo UI" panose="020B0604030504040204" pitchFamily="50" charset="-128"/>
                <a:ea typeface="Meiryo UI" panose="020B0604030504040204" pitchFamily="50" charset="-128"/>
              </a:rPr>
              <a:t>「スタンダード＋</a:t>
            </a:r>
            <a:r>
              <a:rPr lang="en-US" altLang="ja-JP" sz="2000" dirty="0">
                <a:solidFill>
                  <a:srgbClr val="0070C0"/>
                </a:solidFill>
                <a:latin typeface="Meiryo UI" panose="020B0604030504040204" pitchFamily="50" charset="-128"/>
                <a:ea typeface="Meiryo UI" panose="020B0604030504040204" pitchFamily="50" charset="-128"/>
              </a:rPr>
              <a:t>α</a:t>
            </a:r>
            <a:r>
              <a:rPr lang="ja-JP" altLang="en-US" sz="2000" dirty="0">
                <a:solidFill>
                  <a:srgbClr val="0070C0"/>
                </a:solidFill>
                <a:latin typeface="Meiryo UI" panose="020B0604030504040204" pitchFamily="50" charset="-128"/>
                <a:ea typeface="Meiryo UI" panose="020B0604030504040204" pitchFamily="50" charset="-128"/>
              </a:rPr>
              <a:t>」は</a:t>
            </a:r>
            <a:r>
              <a:rPr lang="en-US" altLang="ja-JP" sz="2000" dirty="0">
                <a:solidFill>
                  <a:srgbClr val="0070C0"/>
                </a:solidFill>
                <a:latin typeface="Meiryo UI" panose="020B0604030504040204" pitchFamily="50" charset="-128"/>
                <a:ea typeface="Meiryo UI" panose="020B0604030504040204" pitchFamily="50" charset="-128"/>
              </a:rPr>
              <a:t>2025</a:t>
            </a:r>
            <a:r>
              <a:rPr lang="ja-JP" altLang="en-US" sz="2000" dirty="0">
                <a:solidFill>
                  <a:srgbClr val="0070C0"/>
                </a:solidFill>
                <a:latin typeface="Meiryo UI" panose="020B0604030504040204" pitchFamily="50" charset="-128"/>
                <a:ea typeface="Meiryo UI" panose="020B0604030504040204" pitchFamily="50" charset="-128"/>
              </a:rPr>
              <a:t>年度～</a:t>
            </a:r>
            <a:r>
              <a:rPr lang="en-US" altLang="ja-JP" sz="2000" dirty="0">
                <a:solidFill>
                  <a:srgbClr val="0070C0"/>
                </a:solidFill>
                <a:latin typeface="Meiryo UI" panose="020B0604030504040204" pitchFamily="50" charset="-128"/>
                <a:ea typeface="Meiryo UI" panose="020B0604030504040204" pitchFamily="50" charset="-128"/>
              </a:rPr>
              <a:t>2027</a:t>
            </a:r>
            <a:r>
              <a:rPr lang="ja-JP" altLang="en-US" sz="2000" dirty="0">
                <a:solidFill>
                  <a:srgbClr val="0070C0"/>
                </a:solidFill>
                <a:latin typeface="Meiryo UI" panose="020B0604030504040204" pitchFamily="50" charset="-128"/>
                <a:ea typeface="Meiryo UI" panose="020B0604030504040204" pitchFamily="50" charset="-128"/>
              </a:rPr>
              <a:t>年度について作成してください。</a:t>
            </a:r>
            <a:endParaRPr lang="en-US" altLang="ja-JP" sz="2000" dirty="0">
              <a:solidFill>
                <a:srgbClr val="0070C0"/>
              </a:solidFill>
              <a:latin typeface="Meiryo UI" panose="020B0604030504040204" pitchFamily="50" charset="-128"/>
              <a:ea typeface="Meiryo UI" panose="020B0604030504040204" pitchFamily="50" charset="-128"/>
            </a:endParaRPr>
          </a:p>
          <a:p>
            <a:endParaRPr lang="ja-JP" altLang="en-US" sz="2000" dirty="0">
              <a:solidFill>
                <a:srgbClr val="0070C0"/>
              </a:solidFill>
              <a:latin typeface="Meiryo UI" panose="020B0604030504040204" pitchFamily="50" charset="-128"/>
              <a:ea typeface="Meiryo UI" panose="020B0604030504040204" pitchFamily="50" charset="-128"/>
            </a:endParaRPr>
          </a:p>
          <a:p>
            <a:r>
              <a:rPr lang="en-US" altLang="ja-JP" sz="2000" dirty="0">
                <a:solidFill>
                  <a:srgbClr val="0070C0"/>
                </a:solidFill>
                <a:latin typeface="Meiryo UI" panose="020B0604030504040204" pitchFamily="50" charset="-128"/>
                <a:ea typeface="Meiryo UI" panose="020B0604030504040204" pitchFamily="50" charset="-128"/>
              </a:rPr>
              <a:t>※</a:t>
            </a:r>
            <a:r>
              <a:rPr lang="ja-JP" altLang="en-US" sz="2000" dirty="0">
                <a:solidFill>
                  <a:srgbClr val="0070C0"/>
                </a:solidFill>
                <a:latin typeface="Meiryo UI" panose="020B0604030504040204" pitchFamily="50" charset="-128"/>
                <a:ea typeface="Meiryo UI" panose="020B0604030504040204" pitchFamily="50" charset="-128"/>
              </a:rPr>
              <a:t> 「スタンダード＋</a:t>
            </a:r>
            <a:r>
              <a:rPr lang="en-US" altLang="ja-JP" sz="2000" dirty="0">
                <a:solidFill>
                  <a:srgbClr val="0070C0"/>
                </a:solidFill>
                <a:latin typeface="Meiryo UI" panose="020B0604030504040204" pitchFamily="50" charset="-128"/>
                <a:ea typeface="Meiryo UI" panose="020B0604030504040204" pitchFamily="50" charset="-128"/>
              </a:rPr>
              <a:t>α</a:t>
            </a:r>
            <a:r>
              <a:rPr lang="ja-JP" altLang="en-US" sz="2000" dirty="0">
                <a:solidFill>
                  <a:srgbClr val="0070C0"/>
                </a:solidFill>
                <a:latin typeface="Meiryo UI" panose="020B0604030504040204" pitchFamily="50" charset="-128"/>
                <a:ea typeface="Meiryo UI" panose="020B0604030504040204" pitchFamily="50" charset="-128"/>
              </a:rPr>
              <a:t>」は、様式１　研究開発課題の概要　５．構想（</a:t>
            </a:r>
            <a:r>
              <a:rPr lang="en-US" altLang="ja-JP" sz="2000" dirty="0">
                <a:solidFill>
                  <a:srgbClr val="0070C0"/>
                </a:solidFill>
                <a:latin typeface="Meiryo UI" panose="020B0604030504040204" pitchFamily="50" charset="-128"/>
                <a:ea typeface="Meiryo UI" panose="020B0604030504040204" pitchFamily="50" charset="-128"/>
              </a:rPr>
              <a:t>11</a:t>
            </a:r>
            <a:r>
              <a:rPr lang="ja-JP" altLang="en-US" sz="2000" dirty="0">
                <a:solidFill>
                  <a:srgbClr val="0070C0"/>
                </a:solidFill>
                <a:latin typeface="Meiryo UI" panose="020B0604030504040204" pitchFamily="50" charset="-128"/>
                <a:ea typeface="Meiryo UI" panose="020B0604030504040204" pitchFamily="50" charset="-128"/>
              </a:rPr>
              <a:t>）大規模な実証試験等の実施内容</a:t>
            </a:r>
            <a:endParaRPr lang="en-US" altLang="ja-JP" sz="2000" dirty="0">
              <a:solidFill>
                <a:srgbClr val="0070C0"/>
              </a:solidFill>
              <a:latin typeface="Meiryo UI" panose="020B0604030504040204" pitchFamily="50" charset="-128"/>
              <a:ea typeface="Meiryo UI" panose="020B0604030504040204" pitchFamily="50" charset="-128"/>
            </a:endParaRPr>
          </a:p>
          <a:p>
            <a:r>
              <a:rPr lang="ja-JP" altLang="en-US" sz="2000" dirty="0">
                <a:solidFill>
                  <a:srgbClr val="0070C0"/>
                </a:solidFill>
                <a:latin typeface="Meiryo UI" panose="020B0604030504040204" pitchFamily="50" charset="-128"/>
                <a:ea typeface="Meiryo UI" panose="020B0604030504040204" pitchFamily="50" charset="-128"/>
              </a:rPr>
              <a:t>　（</a:t>
            </a:r>
            <a:r>
              <a:rPr lang="en-US" altLang="ja-JP" sz="2000" dirty="0">
                <a:solidFill>
                  <a:srgbClr val="0070C0"/>
                </a:solidFill>
                <a:latin typeface="Meiryo UI" panose="020B0604030504040204" pitchFamily="50" charset="-128"/>
                <a:ea typeface="Meiryo UI" panose="020B0604030504040204" pitchFamily="50" charset="-128"/>
              </a:rPr>
              <a:t>※</a:t>
            </a:r>
            <a:r>
              <a:rPr lang="ja-JP" altLang="en-US" sz="2000" dirty="0">
                <a:solidFill>
                  <a:srgbClr val="0070C0"/>
                </a:solidFill>
                <a:latin typeface="Meiryo UI" panose="020B0604030504040204" pitchFamily="50" charset="-128"/>
                <a:ea typeface="Meiryo UI" panose="020B0604030504040204" pitchFamily="50" charset="-128"/>
              </a:rPr>
              <a:t>スタンダード＋</a:t>
            </a:r>
            <a:r>
              <a:rPr lang="en-US" altLang="ja-JP" sz="2000" dirty="0">
                <a:solidFill>
                  <a:srgbClr val="0070C0"/>
                </a:solidFill>
                <a:latin typeface="Meiryo UI" panose="020B0604030504040204" pitchFamily="50" charset="-128"/>
                <a:ea typeface="Meiryo UI" panose="020B0604030504040204" pitchFamily="50" charset="-128"/>
              </a:rPr>
              <a:t>α</a:t>
            </a:r>
            <a:r>
              <a:rPr lang="ja-JP" altLang="en-US" sz="2000" dirty="0">
                <a:solidFill>
                  <a:srgbClr val="0070C0"/>
                </a:solidFill>
                <a:latin typeface="Meiryo UI" panose="020B0604030504040204" pitchFamily="50" charset="-128"/>
                <a:ea typeface="Meiryo UI" panose="020B0604030504040204" pitchFamily="50" charset="-128"/>
              </a:rPr>
              <a:t>）の記載内容に従い、実証フィールドを用いた大規模な実証試験、医療・創薬系シーズに</a:t>
            </a:r>
            <a:endParaRPr lang="en-US" altLang="ja-JP" sz="2000" dirty="0">
              <a:solidFill>
                <a:srgbClr val="0070C0"/>
              </a:solidFill>
              <a:latin typeface="Meiryo UI" panose="020B0604030504040204" pitchFamily="50" charset="-128"/>
              <a:ea typeface="Meiryo UI" panose="020B0604030504040204" pitchFamily="50" charset="-128"/>
            </a:endParaRPr>
          </a:p>
          <a:p>
            <a:r>
              <a:rPr lang="ja-JP" altLang="en-US" sz="2000" dirty="0">
                <a:solidFill>
                  <a:srgbClr val="0070C0"/>
                </a:solidFill>
                <a:latin typeface="Meiryo UI" panose="020B0604030504040204" pitchFamily="50" charset="-128"/>
                <a:ea typeface="Meiryo UI" panose="020B0604030504040204" pitchFamily="50" charset="-128"/>
              </a:rPr>
              <a:t>　おける安全性試験、試作開発、データ取得等の必要性、具体的な実施内容を記載してください。</a:t>
            </a:r>
          </a:p>
          <a:p>
            <a:endParaRPr lang="en-US" altLang="ja-JP" sz="2000" dirty="0">
              <a:solidFill>
                <a:srgbClr val="0070C0"/>
              </a:solidFill>
              <a:latin typeface="Meiryo UI" panose="020B0604030504040204" pitchFamily="50" charset="-128"/>
              <a:ea typeface="Meiryo UI" panose="020B0604030504040204" pitchFamily="50" charset="-128"/>
            </a:endParaRPr>
          </a:p>
          <a:p>
            <a:endParaRPr lang="en-US" altLang="ja-JP" sz="2000" dirty="0">
              <a:solidFill>
                <a:srgbClr val="0070C0"/>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3733834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 name="正方形/長方形 61">
            <a:extLst>
              <a:ext uri="{FF2B5EF4-FFF2-40B4-BE49-F238E27FC236}">
                <a16:creationId xmlns:a16="http://schemas.microsoft.com/office/drawing/2014/main" id="{3F151102-422F-4674-8CE7-44134E474FC4}"/>
              </a:ext>
            </a:extLst>
          </p:cNvPr>
          <p:cNvSpPr/>
          <p:nvPr/>
        </p:nvSpPr>
        <p:spPr>
          <a:xfrm>
            <a:off x="0" y="6639339"/>
            <a:ext cx="12192000" cy="218661"/>
          </a:xfrm>
          <a:prstGeom prst="rect">
            <a:avLst/>
          </a:prstGeom>
          <a:solidFill>
            <a:srgbClr val="A0D8E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0" name="テキスト ボックス 59">
            <a:extLst>
              <a:ext uri="{FF2B5EF4-FFF2-40B4-BE49-F238E27FC236}">
                <a16:creationId xmlns:a16="http://schemas.microsoft.com/office/drawing/2014/main" id="{C24DDCD4-C5C5-4E66-9A35-15573FB9D6D5}"/>
              </a:ext>
            </a:extLst>
          </p:cNvPr>
          <p:cNvSpPr txBox="1"/>
          <p:nvPr/>
        </p:nvSpPr>
        <p:spPr>
          <a:xfrm>
            <a:off x="468458" y="1155537"/>
            <a:ext cx="9558126" cy="584775"/>
          </a:xfrm>
          <a:prstGeom prst="rect">
            <a:avLst/>
          </a:prstGeom>
          <a:noFill/>
        </p:spPr>
        <p:txBody>
          <a:bodyPr wrap="square" rtlCol="0">
            <a:spAutoFit/>
          </a:bodyPr>
          <a:lstStyle/>
          <a:p>
            <a:r>
              <a:rPr lang="ja-JP" altLang="en-US" sz="3200" spc="-150" dirty="0">
                <a:latin typeface="Meiryo UI" panose="020B0604030504040204" pitchFamily="50" charset="-128"/>
                <a:ea typeface="Meiryo UI" panose="020B0604030504040204" pitchFamily="50" charset="-128"/>
              </a:rPr>
              <a:t>スタートアップ設立に向けた計画</a:t>
            </a:r>
            <a:endParaRPr lang="en-US" altLang="ja-JP" sz="3200" spc="-150" dirty="0">
              <a:latin typeface="Meiryo UI" panose="020B0604030504040204" pitchFamily="50" charset="-128"/>
              <a:ea typeface="Meiryo UI" panose="020B0604030504040204" pitchFamily="50" charset="-128"/>
            </a:endParaRPr>
          </a:p>
        </p:txBody>
      </p:sp>
      <p:sp>
        <p:nvSpPr>
          <p:cNvPr id="5" name="テキスト ボックス 4">
            <a:extLst>
              <a:ext uri="{FF2B5EF4-FFF2-40B4-BE49-F238E27FC236}">
                <a16:creationId xmlns:a16="http://schemas.microsoft.com/office/drawing/2014/main" id="{630537A2-F019-42D8-A828-70398D97E83E}"/>
              </a:ext>
            </a:extLst>
          </p:cNvPr>
          <p:cNvSpPr txBox="1"/>
          <p:nvPr/>
        </p:nvSpPr>
        <p:spPr>
          <a:xfrm>
            <a:off x="341237" y="2239413"/>
            <a:ext cx="11371034" cy="3477875"/>
          </a:xfrm>
          <a:prstGeom prst="rect">
            <a:avLst/>
          </a:prstGeom>
          <a:noFill/>
        </p:spPr>
        <p:txBody>
          <a:bodyPr wrap="square" rtlCol="0">
            <a:spAutoFit/>
          </a:bodyPr>
          <a:lstStyle/>
          <a:p>
            <a:r>
              <a:rPr lang="ja-JP" altLang="en-US" sz="2000" dirty="0">
                <a:solidFill>
                  <a:srgbClr val="0070C0"/>
                </a:solidFill>
                <a:latin typeface="Meiryo UI" panose="020B0604030504040204" pitchFamily="50" charset="-128"/>
                <a:ea typeface="Meiryo UI" panose="020B0604030504040204" pitchFamily="50" charset="-128"/>
              </a:rPr>
              <a:t>このスライドでは、本プログラムのステップ２終了後の取り組みについて、現時点の構想を説明してください。</a:t>
            </a:r>
            <a:endParaRPr lang="en-US" altLang="ja-JP" sz="2000" dirty="0">
              <a:solidFill>
                <a:srgbClr val="0070C0"/>
              </a:solidFill>
              <a:latin typeface="Meiryo UI" panose="020B0604030504040204" pitchFamily="50" charset="-128"/>
              <a:ea typeface="Meiryo UI" panose="020B0604030504040204" pitchFamily="50" charset="-128"/>
            </a:endParaRPr>
          </a:p>
          <a:p>
            <a:endParaRPr lang="en-US" altLang="ja-JP" sz="2000" dirty="0">
              <a:solidFill>
                <a:srgbClr val="0070C0"/>
              </a:solidFill>
              <a:latin typeface="Meiryo UI" panose="020B0604030504040204" pitchFamily="50" charset="-128"/>
              <a:ea typeface="Meiryo UI" panose="020B0604030504040204" pitchFamily="50" charset="-128"/>
            </a:endParaRPr>
          </a:p>
          <a:p>
            <a:r>
              <a:rPr lang="en-US" altLang="ja-JP" sz="2000" dirty="0">
                <a:solidFill>
                  <a:srgbClr val="0070C0"/>
                </a:solidFill>
                <a:latin typeface="Meiryo UI" panose="020B0604030504040204" pitchFamily="50" charset="-128"/>
                <a:ea typeface="Meiryo UI" panose="020B0604030504040204" pitchFamily="50" charset="-128"/>
              </a:rPr>
              <a:t>※</a:t>
            </a:r>
            <a:r>
              <a:rPr lang="ja-JP" altLang="en-US" sz="2000" dirty="0">
                <a:solidFill>
                  <a:srgbClr val="0070C0"/>
                </a:solidFill>
                <a:latin typeface="Meiryo UI" panose="020B0604030504040204" pitchFamily="50" charset="-128"/>
                <a:ea typeface="Meiryo UI" panose="020B0604030504040204" pitchFamily="50" charset="-128"/>
              </a:rPr>
              <a:t>様式１　研究開発課題の概要　６．スタートアップ設立に向けた計画（１）スタートアップ設立予定時期、</a:t>
            </a:r>
            <a:endParaRPr lang="en-US" altLang="ja-JP" sz="2000" dirty="0">
              <a:solidFill>
                <a:srgbClr val="0070C0"/>
              </a:solidFill>
              <a:latin typeface="Meiryo UI" panose="020B0604030504040204" pitchFamily="50" charset="-128"/>
              <a:ea typeface="Meiryo UI" panose="020B0604030504040204" pitchFamily="50" charset="-128"/>
            </a:endParaRPr>
          </a:p>
          <a:p>
            <a:r>
              <a:rPr lang="ja-JP" altLang="en-US" sz="2000" dirty="0">
                <a:solidFill>
                  <a:srgbClr val="0070C0"/>
                </a:solidFill>
                <a:latin typeface="Meiryo UI" panose="020B0604030504040204" pitchFamily="50" charset="-128"/>
                <a:ea typeface="Meiryo UI" panose="020B0604030504040204" pitchFamily="50" charset="-128"/>
              </a:rPr>
              <a:t>　（２）設立するスタートアップの</a:t>
            </a:r>
            <a:r>
              <a:rPr lang="en-US" altLang="ja-JP" sz="2000" dirty="0">
                <a:solidFill>
                  <a:srgbClr val="0070C0"/>
                </a:solidFill>
                <a:latin typeface="Meiryo UI" panose="020B0604030504040204" pitchFamily="50" charset="-128"/>
                <a:ea typeface="Meiryo UI" panose="020B0604030504040204" pitchFamily="50" charset="-128"/>
              </a:rPr>
              <a:t>EXIT</a:t>
            </a:r>
            <a:r>
              <a:rPr lang="ja-JP" altLang="en-US" sz="2000" dirty="0">
                <a:solidFill>
                  <a:srgbClr val="0070C0"/>
                </a:solidFill>
                <a:latin typeface="Meiryo UI" panose="020B0604030504040204" pitchFamily="50" charset="-128"/>
                <a:ea typeface="Meiryo UI" panose="020B0604030504040204" pitchFamily="50" charset="-128"/>
              </a:rPr>
              <a:t>の方針、（３）経営者候補人材の確保と育成に関する計画（その他　</a:t>
            </a:r>
            <a:endParaRPr lang="en-US" altLang="ja-JP" sz="2000" dirty="0">
              <a:solidFill>
                <a:srgbClr val="0070C0"/>
              </a:solidFill>
              <a:latin typeface="Meiryo UI" panose="020B0604030504040204" pitchFamily="50" charset="-128"/>
              <a:ea typeface="Meiryo UI" panose="020B0604030504040204" pitchFamily="50" charset="-128"/>
            </a:endParaRPr>
          </a:p>
          <a:p>
            <a:r>
              <a:rPr lang="ja-JP" altLang="en-US" sz="2000" dirty="0">
                <a:solidFill>
                  <a:srgbClr val="0070C0"/>
                </a:solidFill>
                <a:latin typeface="Meiryo UI" panose="020B0604030504040204" pitchFamily="50" charset="-128"/>
                <a:ea typeface="Meiryo UI" panose="020B0604030504040204" pitchFamily="50" charset="-128"/>
              </a:rPr>
              <a:t>　事業化に必要な人材の確保含む）、（４）設立するスタートアップの経営に対する研究代表者の関与、</a:t>
            </a:r>
            <a:endParaRPr lang="en-US" altLang="ja-JP" sz="2000" dirty="0">
              <a:solidFill>
                <a:srgbClr val="0070C0"/>
              </a:solidFill>
              <a:latin typeface="Meiryo UI" panose="020B0604030504040204" pitchFamily="50" charset="-128"/>
              <a:ea typeface="Meiryo UI" panose="020B0604030504040204" pitchFamily="50" charset="-128"/>
            </a:endParaRPr>
          </a:p>
          <a:p>
            <a:r>
              <a:rPr lang="ja-JP" altLang="en-US" sz="2000" dirty="0">
                <a:solidFill>
                  <a:srgbClr val="0070C0"/>
                </a:solidFill>
                <a:latin typeface="Meiryo UI" panose="020B0604030504040204" pitchFamily="50" charset="-128"/>
                <a:ea typeface="Meiryo UI" panose="020B0604030504040204" pitchFamily="50" charset="-128"/>
              </a:rPr>
              <a:t>　（５）設立するスタートアップへの資金調達計画、（６）国際市場への展開戦略　の内容等を参考にして</a:t>
            </a:r>
            <a:endParaRPr lang="en-US" altLang="ja-JP" sz="2000" dirty="0">
              <a:solidFill>
                <a:srgbClr val="0070C0"/>
              </a:solidFill>
              <a:latin typeface="Meiryo UI" panose="020B0604030504040204" pitchFamily="50" charset="-128"/>
              <a:ea typeface="Meiryo UI" panose="020B0604030504040204" pitchFamily="50" charset="-128"/>
            </a:endParaRPr>
          </a:p>
          <a:p>
            <a:r>
              <a:rPr lang="ja-JP" altLang="en-US" sz="2000" dirty="0">
                <a:solidFill>
                  <a:srgbClr val="0070C0"/>
                </a:solidFill>
                <a:latin typeface="Meiryo UI" panose="020B0604030504040204" pitchFamily="50" charset="-128"/>
                <a:ea typeface="Meiryo UI" panose="020B0604030504040204" pitchFamily="50" charset="-128"/>
              </a:rPr>
              <a:t>　作成してください。</a:t>
            </a:r>
            <a:endParaRPr lang="en-US" altLang="ja-JP" sz="2000" dirty="0">
              <a:solidFill>
                <a:srgbClr val="0070C0"/>
              </a:solidFill>
              <a:latin typeface="Meiryo UI" panose="020B0604030504040204" pitchFamily="50" charset="-128"/>
              <a:ea typeface="Meiryo UI" panose="020B0604030504040204" pitchFamily="50" charset="-128"/>
            </a:endParaRPr>
          </a:p>
          <a:p>
            <a:endParaRPr lang="en-US" altLang="ja-JP" sz="2000" dirty="0">
              <a:solidFill>
                <a:srgbClr val="0070C0"/>
              </a:solidFill>
              <a:latin typeface="Meiryo UI" panose="020B0604030504040204" pitchFamily="50" charset="-128"/>
              <a:ea typeface="Meiryo UI" panose="020B0604030504040204" pitchFamily="50" charset="-128"/>
            </a:endParaRPr>
          </a:p>
          <a:p>
            <a:r>
              <a:rPr lang="en-US" altLang="ja-JP" sz="2000" dirty="0">
                <a:solidFill>
                  <a:srgbClr val="0070C0"/>
                </a:solidFill>
                <a:latin typeface="Meiryo UI" panose="020B0604030504040204" pitchFamily="50" charset="-128"/>
                <a:ea typeface="Meiryo UI" panose="020B0604030504040204" pitchFamily="50" charset="-128"/>
              </a:rPr>
              <a:t>※</a:t>
            </a:r>
            <a:r>
              <a:rPr lang="ja-JP" altLang="en-US" sz="2000" dirty="0">
                <a:solidFill>
                  <a:srgbClr val="0070C0"/>
                </a:solidFill>
                <a:latin typeface="Meiryo UI" panose="020B0604030504040204" pitchFamily="50" charset="-128"/>
                <a:ea typeface="Meiryo UI" panose="020B0604030504040204" pitchFamily="50" charset="-128"/>
              </a:rPr>
              <a:t>ステップ２終了後に、スタートアップ設立から事業成長に向けて、どのような活動を行うのか記載してください。</a:t>
            </a:r>
          </a:p>
          <a:p>
            <a:endParaRPr lang="en-US" altLang="ja-JP" sz="2000" dirty="0">
              <a:solidFill>
                <a:srgbClr val="0070C0"/>
              </a:solidFill>
              <a:latin typeface="Meiryo UI" panose="020B0604030504040204" pitchFamily="50" charset="-128"/>
              <a:ea typeface="Meiryo UI" panose="020B0604030504040204" pitchFamily="50" charset="-128"/>
            </a:endParaRPr>
          </a:p>
          <a:p>
            <a:endParaRPr lang="en-US" altLang="ja-JP" sz="2000" dirty="0">
              <a:solidFill>
                <a:srgbClr val="0070C0"/>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5361822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 name="正方形/長方形 61">
            <a:extLst>
              <a:ext uri="{FF2B5EF4-FFF2-40B4-BE49-F238E27FC236}">
                <a16:creationId xmlns:a16="http://schemas.microsoft.com/office/drawing/2014/main" id="{3F151102-422F-4674-8CE7-44134E474FC4}"/>
              </a:ext>
            </a:extLst>
          </p:cNvPr>
          <p:cNvSpPr/>
          <p:nvPr/>
        </p:nvSpPr>
        <p:spPr>
          <a:xfrm>
            <a:off x="0" y="6639339"/>
            <a:ext cx="12192000" cy="218661"/>
          </a:xfrm>
          <a:prstGeom prst="rect">
            <a:avLst/>
          </a:prstGeom>
          <a:solidFill>
            <a:srgbClr val="A0D8E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0" name="テキスト ボックス 59">
            <a:extLst>
              <a:ext uri="{FF2B5EF4-FFF2-40B4-BE49-F238E27FC236}">
                <a16:creationId xmlns:a16="http://schemas.microsoft.com/office/drawing/2014/main" id="{C24DDCD4-C5C5-4E66-9A35-15573FB9D6D5}"/>
              </a:ext>
            </a:extLst>
          </p:cNvPr>
          <p:cNvSpPr txBox="1"/>
          <p:nvPr/>
        </p:nvSpPr>
        <p:spPr>
          <a:xfrm>
            <a:off x="468458" y="1155537"/>
            <a:ext cx="9558126" cy="584775"/>
          </a:xfrm>
          <a:prstGeom prst="rect">
            <a:avLst/>
          </a:prstGeom>
          <a:noFill/>
        </p:spPr>
        <p:txBody>
          <a:bodyPr wrap="square" rtlCol="0">
            <a:spAutoFit/>
          </a:bodyPr>
          <a:lstStyle/>
          <a:p>
            <a:r>
              <a:rPr lang="ja-JP" altLang="en-US" sz="3200" spc="-150" dirty="0">
                <a:latin typeface="Meiryo UI" panose="020B0604030504040204" pitchFamily="50" charset="-128"/>
                <a:ea typeface="Meiryo UI" panose="020B0604030504040204" pitchFamily="50" charset="-128"/>
              </a:rPr>
              <a:t>課題</a:t>
            </a:r>
            <a:endParaRPr lang="en-US" altLang="ja-JP" sz="3200" spc="-150" dirty="0">
              <a:latin typeface="Meiryo UI" panose="020B0604030504040204" pitchFamily="50" charset="-128"/>
              <a:ea typeface="Meiryo UI" panose="020B0604030504040204" pitchFamily="50" charset="-128"/>
            </a:endParaRPr>
          </a:p>
        </p:txBody>
      </p:sp>
      <p:sp>
        <p:nvSpPr>
          <p:cNvPr id="8" name="テキスト ボックス 7">
            <a:extLst>
              <a:ext uri="{FF2B5EF4-FFF2-40B4-BE49-F238E27FC236}">
                <a16:creationId xmlns:a16="http://schemas.microsoft.com/office/drawing/2014/main" id="{F4DC475D-A3C0-4483-9F02-02B6EEC6E5FA}"/>
              </a:ext>
            </a:extLst>
          </p:cNvPr>
          <p:cNvSpPr txBox="1"/>
          <p:nvPr/>
        </p:nvSpPr>
        <p:spPr>
          <a:xfrm>
            <a:off x="341236" y="2239413"/>
            <a:ext cx="11596763" cy="4401205"/>
          </a:xfrm>
          <a:prstGeom prst="rect">
            <a:avLst/>
          </a:prstGeom>
          <a:noFill/>
        </p:spPr>
        <p:txBody>
          <a:bodyPr wrap="square" rtlCol="0">
            <a:spAutoFit/>
          </a:bodyPr>
          <a:lstStyle/>
          <a:p>
            <a:r>
              <a:rPr lang="ja-JP" altLang="en-US" sz="2000" dirty="0">
                <a:solidFill>
                  <a:srgbClr val="0070C0"/>
                </a:solidFill>
                <a:latin typeface="Meiryo UI" panose="020B0604030504040204" pitchFamily="50" charset="-128"/>
                <a:ea typeface="Meiryo UI" panose="020B0604030504040204" pitchFamily="50" charset="-128"/>
              </a:rPr>
              <a:t>このスライドでは、どのような顧客候補の、どのような課題（ペイン）を、解決しようとしているのか、簡潔に説明してください。</a:t>
            </a:r>
            <a:endParaRPr lang="en-US" altLang="ja-JP" sz="2000" dirty="0">
              <a:solidFill>
                <a:srgbClr val="0070C0"/>
              </a:solidFill>
              <a:latin typeface="Meiryo UI" panose="020B0604030504040204" pitchFamily="50" charset="-128"/>
              <a:ea typeface="Meiryo UI" panose="020B0604030504040204" pitchFamily="50" charset="-128"/>
            </a:endParaRPr>
          </a:p>
          <a:p>
            <a:r>
              <a:rPr kumimoji="1" lang="ja-JP" altLang="en-US" sz="2000" dirty="0">
                <a:solidFill>
                  <a:srgbClr val="0070C0"/>
                </a:solidFill>
                <a:latin typeface="Meiryo UI" panose="020B0604030504040204" pitchFamily="50" charset="-128"/>
                <a:ea typeface="Meiryo UI" panose="020B0604030504040204" pitchFamily="50" charset="-128"/>
              </a:rPr>
              <a:t>　</a:t>
            </a:r>
            <a:endParaRPr lang="en-US" altLang="ja-JP" sz="2000" dirty="0">
              <a:solidFill>
                <a:srgbClr val="0070C0"/>
              </a:solidFill>
              <a:latin typeface="Meiryo UI" panose="020B0604030504040204" pitchFamily="50" charset="-128"/>
              <a:ea typeface="Meiryo UI" panose="020B0604030504040204" pitchFamily="50" charset="-128"/>
            </a:endParaRPr>
          </a:p>
          <a:p>
            <a:r>
              <a:rPr lang="en-US" altLang="ja-JP" sz="2000" dirty="0">
                <a:solidFill>
                  <a:srgbClr val="0070C0"/>
                </a:solidFill>
                <a:latin typeface="Meiryo UI" panose="020B0604030504040204" pitchFamily="50" charset="-128"/>
                <a:ea typeface="Meiryo UI" panose="020B0604030504040204" pitchFamily="50" charset="-128"/>
              </a:rPr>
              <a:t>※</a:t>
            </a:r>
            <a:r>
              <a:rPr lang="ja-JP" altLang="en-US" sz="2000" dirty="0">
                <a:solidFill>
                  <a:srgbClr val="0070C0"/>
                </a:solidFill>
                <a:latin typeface="Meiryo UI" panose="020B0604030504040204" pitchFamily="50" charset="-128"/>
                <a:ea typeface="Meiryo UI" panose="020B0604030504040204" pitchFamily="50" charset="-128"/>
              </a:rPr>
              <a:t>様式１　研究開発課題の概要　５．構想（２）顧客候補、（３）顧客の課題、</a:t>
            </a:r>
            <a:r>
              <a:rPr lang="ja-JP" altLang="en-US" sz="2000" dirty="0">
                <a:solidFill>
                  <a:srgbClr val="0070C0"/>
                </a:solidFill>
                <a:highlight>
                  <a:srgbClr val="FFFF00"/>
                </a:highlight>
                <a:latin typeface="Meiryo UI" panose="020B0604030504040204" pitchFamily="50" charset="-128"/>
                <a:ea typeface="Meiryo UI" panose="020B0604030504040204" pitchFamily="50" charset="-128"/>
              </a:rPr>
              <a:t>（</a:t>
            </a:r>
            <a:r>
              <a:rPr lang="en-US" altLang="ja-JP" sz="2000" dirty="0">
                <a:solidFill>
                  <a:srgbClr val="0070C0"/>
                </a:solidFill>
                <a:highlight>
                  <a:srgbClr val="FFFF00"/>
                </a:highlight>
                <a:latin typeface="Meiryo UI" panose="020B0604030504040204" pitchFamily="50" charset="-128"/>
                <a:ea typeface="Meiryo UI" panose="020B0604030504040204" pitchFamily="50" charset="-128"/>
              </a:rPr>
              <a:t>10</a:t>
            </a:r>
            <a:r>
              <a:rPr lang="ja-JP" altLang="en-US" sz="2000" dirty="0">
                <a:solidFill>
                  <a:srgbClr val="0070C0"/>
                </a:solidFill>
                <a:highlight>
                  <a:srgbClr val="FFFF00"/>
                </a:highlight>
                <a:latin typeface="Meiryo UI" panose="020B0604030504040204" pitchFamily="50" charset="-128"/>
                <a:ea typeface="Meiryo UI" panose="020B0604030504040204" pitchFamily="50" charset="-128"/>
              </a:rPr>
              <a:t>）研究開発課題の</a:t>
            </a:r>
            <a:endParaRPr lang="en-US" altLang="ja-JP" sz="2000" dirty="0">
              <a:solidFill>
                <a:srgbClr val="0070C0"/>
              </a:solidFill>
              <a:highlight>
                <a:srgbClr val="FFFF00"/>
              </a:highlight>
              <a:latin typeface="Meiryo UI" panose="020B0604030504040204" pitchFamily="50" charset="-128"/>
              <a:ea typeface="Meiryo UI" panose="020B0604030504040204" pitchFamily="50" charset="-128"/>
            </a:endParaRPr>
          </a:p>
          <a:p>
            <a:r>
              <a:rPr lang="ja-JP" altLang="en-US" sz="2000" dirty="0">
                <a:solidFill>
                  <a:srgbClr val="0070C0"/>
                </a:solidFill>
                <a:highlight>
                  <a:srgbClr val="FFFF00"/>
                </a:highlight>
                <a:latin typeface="Meiryo UI" panose="020B0604030504040204" pitchFamily="50" charset="-128"/>
                <a:ea typeface="Meiryo UI" panose="020B0604030504040204" pitchFamily="50" charset="-128"/>
              </a:rPr>
              <a:t>　進捗状況　</a:t>
            </a:r>
            <a:r>
              <a:rPr lang="ja-JP" altLang="en-US" sz="2000" dirty="0">
                <a:solidFill>
                  <a:srgbClr val="0070C0"/>
                </a:solidFill>
                <a:latin typeface="Meiryo UI" panose="020B0604030504040204" pitchFamily="50" charset="-128"/>
                <a:ea typeface="Meiryo UI" panose="020B0604030504040204" pitchFamily="50" charset="-128"/>
              </a:rPr>
              <a:t>の内容をもとに作成してください。</a:t>
            </a:r>
            <a:endParaRPr lang="en-US" altLang="ja-JP" sz="2000" dirty="0">
              <a:solidFill>
                <a:srgbClr val="0070C0"/>
              </a:solidFill>
              <a:latin typeface="Meiryo UI" panose="020B0604030504040204" pitchFamily="50" charset="-128"/>
              <a:ea typeface="Meiryo UI" panose="020B0604030504040204" pitchFamily="50" charset="-128"/>
            </a:endParaRPr>
          </a:p>
          <a:p>
            <a:endParaRPr lang="en-US" altLang="ja-JP" sz="2000" dirty="0">
              <a:solidFill>
                <a:srgbClr val="0070C0"/>
              </a:solidFill>
              <a:latin typeface="Meiryo UI" panose="020B0604030504040204" pitchFamily="50" charset="-128"/>
              <a:ea typeface="Meiryo UI" panose="020B0604030504040204" pitchFamily="50" charset="-128"/>
            </a:endParaRPr>
          </a:p>
          <a:p>
            <a:r>
              <a:rPr lang="en-US" altLang="ja-JP" sz="2000" dirty="0">
                <a:solidFill>
                  <a:srgbClr val="0070C0"/>
                </a:solidFill>
                <a:latin typeface="Meiryo UI" panose="020B0604030504040204" pitchFamily="50" charset="-128"/>
                <a:ea typeface="Meiryo UI" panose="020B0604030504040204" pitchFamily="50" charset="-128"/>
              </a:rPr>
              <a:t>※</a:t>
            </a:r>
            <a:r>
              <a:rPr lang="ja-JP" altLang="en-US" sz="2000" dirty="0">
                <a:solidFill>
                  <a:srgbClr val="0070C0"/>
                </a:solidFill>
                <a:latin typeface="Meiryo UI" panose="020B0604030504040204" pitchFamily="50" charset="-128"/>
                <a:ea typeface="Meiryo UI" panose="020B0604030504040204" pitchFamily="50" charset="-128"/>
              </a:rPr>
              <a:t>想定している顧客候補のイメージを、具体的に説明してください。</a:t>
            </a:r>
            <a:endParaRPr lang="en-US" altLang="ja-JP" sz="2000" dirty="0">
              <a:solidFill>
                <a:srgbClr val="0070C0"/>
              </a:solidFill>
              <a:latin typeface="Meiryo UI" panose="020B0604030504040204" pitchFamily="50" charset="-128"/>
              <a:ea typeface="Meiryo UI" panose="020B0604030504040204" pitchFamily="50" charset="-128"/>
            </a:endParaRPr>
          </a:p>
          <a:p>
            <a:endParaRPr lang="en-US" altLang="ja-JP" sz="2000" dirty="0">
              <a:solidFill>
                <a:srgbClr val="0070C0"/>
              </a:solidFill>
              <a:latin typeface="Meiryo UI" panose="020B0604030504040204" pitchFamily="50" charset="-128"/>
              <a:ea typeface="Meiryo UI" panose="020B0604030504040204" pitchFamily="50" charset="-128"/>
            </a:endParaRPr>
          </a:p>
          <a:p>
            <a:r>
              <a:rPr lang="en-US" altLang="ja-JP" sz="2000" dirty="0">
                <a:solidFill>
                  <a:srgbClr val="0070C0"/>
                </a:solidFill>
                <a:latin typeface="Meiryo UI" panose="020B0604030504040204" pitchFamily="50" charset="-128"/>
                <a:ea typeface="Meiryo UI" panose="020B0604030504040204" pitchFamily="50" charset="-128"/>
              </a:rPr>
              <a:t>※</a:t>
            </a:r>
            <a:r>
              <a:rPr lang="ja-JP" altLang="en-US" sz="2000" dirty="0">
                <a:solidFill>
                  <a:srgbClr val="0070C0"/>
                </a:solidFill>
                <a:latin typeface="Meiryo UI" panose="020B0604030504040204" pitchFamily="50" charset="-128"/>
                <a:ea typeface="Meiryo UI" panose="020B0604030504040204" pitchFamily="50" charset="-128"/>
              </a:rPr>
              <a:t>顧客の課題（ペイン）について具体的に説明してください。</a:t>
            </a:r>
            <a:endParaRPr lang="en-US" altLang="ja-JP" sz="2000" dirty="0">
              <a:solidFill>
                <a:srgbClr val="0070C0"/>
              </a:solidFill>
              <a:latin typeface="Meiryo UI" panose="020B0604030504040204" pitchFamily="50" charset="-128"/>
              <a:ea typeface="Meiryo UI" panose="020B0604030504040204" pitchFamily="50" charset="-128"/>
            </a:endParaRPr>
          </a:p>
          <a:p>
            <a:endParaRPr lang="en-US" altLang="ja-JP" sz="2000" dirty="0">
              <a:solidFill>
                <a:srgbClr val="0070C0"/>
              </a:solidFill>
              <a:latin typeface="Meiryo UI" panose="020B0604030504040204" pitchFamily="50" charset="-128"/>
              <a:ea typeface="Meiryo UI" panose="020B0604030504040204" pitchFamily="50" charset="-128"/>
            </a:endParaRPr>
          </a:p>
          <a:p>
            <a:r>
              <a:rPr lang="en-US" altLang="ja-JP" sz="2000" dirty="0">
                <a:solidFill>
                  <a:srgbClr val="0070C0"/>
                </a:solidFill>
                <a:latin typeface="Meiryo UI" panose="020B0604030504040204" pitchFamily="50" charset="-128"/>
                <a:ea typeface="Meiryo UI" panose="020B0604030504040204" pitchFamily="50" charset="-128"/>
              </a:rPr>
              <a:t>※</a:t>
            </a:r>
            <a:r>
              <a:rPr lang="ja-JP" altLang="en-US" sz="2000" dirty="0">
                <a:solidFill>
                  <a:srgbClr val="0070C0"/>
                </a:solidFill>
                <a:latin typeface="Meiryo UI" panose="020B0604030504040204" pitchFamily="50" charset="-128"/>
                <a:ea typeface="Meiryo UI" panose="020B0604030504040204" pitchFamily="50" charset="-128"/>
              </a:rPr>
              <a:t>現時点で存在する課題解決策（製品・サービス等）の内容とその問題点についても説明してください（既存の</a:t>
            </a:r>
            <a:endParaRPr lang="en-US" altLang="ja-JP" sz="2000" dirty="0">
              <a:solidFill>
                <a:srgbClr val="0070C0"/>
              </a:solidFill>
              <a:latin typeface="Meiryo UI" panose="020B0604030504040204" pitchFamily="50" charset="-128"/>
              <a:ea typeface="Meiryo UI" panose="020B0604030504040204" pitchFamily="50" charset="-128"/>
            </a:endParaRPr>
          </a:p>
          <a:p>
            <a:r>
              <a:rPr lang="ja-JP" altLang="en-US" sz="2000" dirty="0">
                <a:solidFill>
                  <a:srgbClr val="0070C0"/>
                </a:solidFill>
                <a:latin typeface="Meiryo UI" panose="020B0604030504040204" pitchFamily="50" charset="-128"/>
                <a:ea typeface="Meiryo UI" panose="020B0604030504040204" pitchFamily="50" charset="-128"/>
              </a:rPr>
              <a:t>　解決策がない場合は、ない旨を説明してください。）</a:t>
            </a:r>
            <a:endParaRPr lang="en-US" altLang="ja-JP" sz="2000" dirty="0">
              <a:solidFill>
                <a:srgbClr val="0070C0"/>
              </a:solidFill>
              <a:latin typeface="Meiryo UI" panose="020B0604030504040204" pitchFamily="50" charset="-128"/>
              <a:ea typeface="Meiryo UI" panose="020B0604030504040204" pitchFamily="50" charset="-128"/>
            </a:endParaRPr>
          </a:p>
          <a:p>
            <a:endParaRPr lang="en-US" altLang="ja-JP" sz="2000" dirty="0">
              <a:solidFill>
                <a:srgbClr val="0070C0"/>
              </a:solidFill>
              <a:latin typeface="Meiryo UI" panose="020B0604030504040204" pitchFamily="50" charset="-128"/>
              <a:ea typeface="Meiryo UI" panose="020B0604030504040204" pitchFamily="50" charset="-128"/>
            </a:endParaRPr>
          </a:p>
          <a:p>
            <a:r>
              <a:rPr lang="en-US" altLang="ja-JP" sz="2000" dirty="0">
                <a:solidFill>
                  <a:srgbClr val="0070C0"/>
                </a:solidFill>
                <a:latin typeface="Meiryo UI" panose="020B0604030504040204" pitchFamily="50" charset="-128"/>
                <a:ea typeface="Meiryo UI" panose="020B0604030504040204" pitchFamily="50" charset="-128"/>
              </a:rPr>
              <a:t>※</a:t>
            </a:r>
            <a:r>
              <a:rPr lang="ja-JP" altLang="en-US" sz="2000" dirty="0">
                <a:solidFill>
                  <a:srgbClr val="0070C0"/>
                </a:solidFill>
                <a:latin typeface="Meiryo UI" panose="020B0604030504040204" pitchFamily="50" charset="-128"/>
                <a:ea typeface="Meiryo UI" panose="020B0604030504040204" pitchFamily="50" charset="-128"/>
              </a:rPr>
              <a:t>顧客インタビュー等を実施していれば、そのエビデンスに基づいた検証の結果を基に説明してください。</a:t>
            </a:r>
            <a:endParaRPr lang="en-US" altLang="ja-JP" sz="2000" dirty="0">
              <a:solidFill>
                <a:srgbClr val="0070C0"/>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4012373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 name="正方形/長方形 61">
            <a:extLst>
              <a:ext uri="{FF2B5EF4-FFF2-40B4-BE49-F238E27FC236}">
                <a16:creationId xmlns:a16="http://schemas.microsoft.com/office/drawing/2014/main" id="{3F151102-422F-4674-8CE7-44134E474FC4}"/>
              </a:ext>
            </a:extLst>
          </p:cNvPr>
          <p:cNvSpPr/>
          <p:nvPr/>
        </p:nvSpPr>
        <p:spPr>
          <a:xfrm>
            <a:off x="0" y="6639339"/>
            <a:ext cx="12192000" cy="218661"/>
          </a:xfrm>
          <a:prstGeom prst="rect">
            <a:avLst/>
          </a:prstGeom>
          <a:solidFill>
            <a:srgbClr val="A0D8E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0" name="テキスト ボックス 59">
            <a:extLst>
              <a:ext uri="{FF2B5EF4-FFF2-40B4-BE49-F238E27FC236}">
                <a16:creationId xmlns:a16="http://schemas.microsoft.com/office/drawing/2014/main" id="{C24DDCD4-C5C5-4E66-9A35-15573FB9D6D5}"/>
              </a:ext>
            </a:extLst>
          </p:cNvPr>
          <p:cNvSpPr txBox="1"/>
          <p:nvPr/>
        </p:nvSpPr>
        <p:spPr>
          <a:xfrm>
            <a:off x="468458" y="1155537"/>
            <a:ext cx="9558126" cy="584775"/>
          </a:xfrm>
          <a:prstGeom prst="rect">
            <a:avLst/>
          </a:prstGeom>
          <a:noFill/>
        </p:spPr>
        <p:txBody>
          <a:bodyPr wrap="square" rtlCol="0">
            <a:spAutoFit/>
          </a:bodyPr>
          <a:lstStyle/>
          <a:p>
            <a:r>
              <a:rPr lang="ja-JP" altLang="en-US" sz="3200" spc="-150" dirty="0">
                <a:latin typeface="Meiryo UI" panose="020B0604030504040204" pitchFamily="50" charset="-128"/>
                <a:ea typeface="Meiryo UI" panose="020B0604030504040204" pitchFamily="50" charset="-128"/>
              </a:rPr>
              <a:t>ソリューション</a:t>
            </a:r>
            <a:endParaRPr lang="en-US" altLang="ja-JP" sz="3200" spc="-150" dirty="0">
              <a:latin typeface="Meiryo UI" panose="020B0604030504040204" pitchFamily="50" charset="-128"/>
              <a:ea typeface="Meiryo UI" panose="020B0604030504040204" pitchFamily="50" charset="-128"/>
            </a:endParaRPr>
          </a:p>
        </p:txBody>
      </p:sp>
      <p:sp>
        <p:nvSpPr>
          <p:cNvPr id="8" name="テキスト ボックス 7">
            <a:extLst>
              <a:ext uri="{FF2B5EF4-FFF2-40B4-BE49-F238E27FC236}">
                <a16:creationId xmlns:a16="http://schemas.microsoft.com/office/drawing/2014/main" id="{F4DC475D-A3C0-4483-9F02-02B6EEC6E5FA}"/>
              </a:ext>
            </a:extLst>
          </p:cNvPr>
          <p:cNvSpPr txBox="1"/>
          <p:nvPr/>
        </p:nvSpPr>
        <p:spPr>
          <a:xfrm>
            <a:off x="341237" y="2239413"/>
            <a:ext cx="11371034" cy="4093428"/>
          </a:xfrm>
          <a:prstGeom prst="rect">
            <a:avLst/>
          </a:prstGeom>
          <a:noFill/>
        </p:spPr>
        <p:txBody>
          <a:bodyPr wrap="square" rtlCol="0">
            <a:spAutoFit/>
          </a:bodyPr>
          <a:lstStyle/>
          <a:p>
            <a:r>
              <a:rPr lang="ja-JP" altLang="en-US" sz="2000" dirty="0">
                <a:solidFill>
                  <a:srgbClr val="0070C0"/>
                </a:solidFill>
                <a:latin typeface="Meiryo UI" panose="020B0604030504040204" pitchFamily="50" charset="-128"/>
                <a:ea typeface="Meiryo UI" panose="020B0604030504040204" pitchFamily="50" charset="-128"/>
              </a:rPr>
              <a:t>このスライドでは、どのような顧客候補の、どのような課題（ペイン）を、どのように解決しようとしているのか、簡潔に説明してください。</a:t>
            </a:r>
            <a:endParaRPr lang="en-US" altLang="ja-JP" sz="2000" dirty="0">
              <a:solidFill>
                <a:srgbClr val="0070C0"/>
              </a:solidFill>
              <a:latin typeface="Meiryo UI" panose="020B0604030504040204" pitchFamily="50" charset="-128"/>
              <a:ea typeface="Meiryo UI" panose="020B0604030504040204" pitchFamily="50" charset="-128"/>
            </a:endParaRPr>
          </a:p>
          <a:p>
            <a:endParaRPr kumimoji="1" lang="en-US" altLang="ja-JP" sz="2000" dirty="0">
              <a:solidFill>
                <a:srgbClr val="0070C0"/>
              </a:solidFill>
              <a:latin typeface="Meiryo UI" panose="020B0604030504040204" pitchFamily="50" charset="-128"/>
              <a:ea typeface="Meiryo UI" panose="020B0604030504040204" pitchFamily="50" charset="-128"/>
            </a:endParaRPr>
          </a:p>
          <a:p>
            <a:r>
              <a:rPr kumimoji="1" lang="ja-JP" altLang="en-US" sz="2000" dirty="0">
                <a:solidFill>
                  <a:srgbClr val="0070C0"/>
                </a:solidFill>
                <a:latin typeface="Meiryo UI" panose="020B0604030504040204" pitchFamily="50" charset="-128"/>
                <a:ea typeface="Meiryo UI" panose="020B0604030504040204" pitchFamily="50" charset="-128"/>
              </a:rPr>
              <a:t>　</a:t>
            </a:r>
            <a:endParaRPr lang="en-US" altLang="ja-JP" sz="2000" dirty="0">
              <a:solidFill>
                <a:srgbClr val="0070C0"/>
              </a:solidFill>
              <a:latin typeface="Meiryo UI" panose="020B0604030504040204" pitchFamily="50" charset="-128"/>
              <a:ea typeface="Meiryo UI" panose="020B0604030504040204" pitchFamily="50" charset="-128"/>
            </a:endParaRPr>
          </a:p>
          <a:p>
            <a:r>
              <a:rPr lang="en-US" altLang="ja-JP" sz="2000" dirty="0">
                <a:solidFill>
                  <a:srgbClr val="0070C0"/>
                </a:solidFill>
                <a:latin typeface="Meiryo UI" panose="020B0604030504040204" pitchFamily="50" charset="-128"/>
                <a:ea typeface="Meiryo UI" panose="020B0604030504040204" pitchFamily="50" charset="-128"/>
              </a:rPr>
              <a:t>※</a:t>
            </a:r>
            <a:r>
              <a:rPr lang="ja-JP" altLang="en-US" sz="2000" dirty="0">
                <a:solidFill>
                  <a:srgbClr val="0070C0"/>
                </a:solidFill>
                <a:latin typeface="Meiryo UI" panose="020B0604030504040204" pitchFamily="50" charset="-128"/>
                <a:ea typeface="Meiryo UI" panose="020B0604030504040204" pitchFamily="50" charset="-128"/>
              </a:rPr>
              <a:t>様式１　研究開発課題の概要　５．構想（２）顧客候補、（３）顧客の課題、（４）製品・サービスの</a:t>
            </a:r>
            <a:endParaRPr lang="en-US" altLang="ja-JP" sz="2000" dirty="0">
              <a:solidFill>
                <a:srgbClr val="0070C0"/>
              </a:solidFill>
              <a:latin typeface="Meiryo UI" panose="020B0604030504040204" pitchFamily="50" charset="-128"/>
              <a:ea typeface="Meiryo UI" panose="020B0604030504040204" pitchFamily="50" charset="-128"/>
            </a:endParaRPr>
          </a:p>
          <a:p>
            <a:r>
              <a:rPr lang="ja-JP" altLang="en-US" sz="2000" dirty="0">
                <a:solidFill>
                  <a:srgbClr val="0070C0"/>
                </a:solidFill>
                <a:latin typeface="Meiryo UI" panose="020B0604030504040204" pitchFamily="50" charset="-128"/>
                <a:ea typeface="Meiryo UI" panose="020B0604030504040204" pitchFamily="50" charset="-128"/>
              </a:rPr>
              <a:t>　独自価値　の内容をもとに作成してください。</a:t>
            </a:r>
            <a:endParaRPr lang="en-US" altLang="ja-JP" sz="2000" dirty="0">
              <a:solidFill>
                <a:srgbClr val="0070C0"/>
              </a:solidFill>
              <a:latin typeface="Meiryo UI" panose="020B0604030504040204" pitchFamily="50" charset="-128"/>
              <a:ea typeface="Meiryo UI" panose="020B0604030504040204" pitchFamily="50" charset="-128"/>
            </a:endParaRPr>
          </a:p>
          <a:p>
            <a:endParaRPr lang="en-US" altLang="ja-JP" sz="2000" dirty="0">
              <a:solidFill>
                <a:srgbClr val="0070C0"/>
              </a:solidFill>
              <a:latin typeface="Meiryo UI" panose="020B0604030504040204" pitchFamily="50" charset="-128"/>
              <a:ea typeface="Meiryo UI" panose="020B0604030504040204" pitchFamily="50" charset="-128"/>
            </a:endParaRPr>
          </a:p>
          <a:p>
            <a:r>
              <a:rPr lang="en-US" altLang="ja-JP" sz="2000" dirty="0">
                <a:solidFill>
                  <a:srgbClr val="0070C0"/>
                </a:solidFill>
                <a:latin typeface="Meiryo UI" panose="020B0604030504040204" pitchFamily="50" charset="-128"/>
                <a:ea typeface="Meiryo UI" panose="020B0604030504040204" pitchFamily="50" charset="-128"/>
              </a:rPr>
              <a:t>※</a:t>
            </a:r>
            <a:r>
              <a:rPr lang="ja-JP" altLang="en-US" sz="2000" dirty="0">
                <a:solidFill>
                  <a:srgbClr val="0070C0"/>
                </a:solidFill>
                <a:latin typeface="Meiryo UI" panose="020B0604030504040204" pitchFamily="50" charset="-128"/>
                <a:ea typeface="Meiryo UI" panose="020B0604030504040204" pitchFamily="50" charset="-128"/>
              </a:rPr>
              <a:t>本事業により開発する製品・サービスにより、どのように顧客の課題を解決するのか、課題を解決することでどの</a:t>
            </a:r>
            <a:endParaRPr lang="en-US" altLang="ja-JP" sz="2000" dirty="0">
              <a:solidFill>
                <a:srgbClr val="0070C0"/>
              </a:solidFill>
              <a:latin typeface="Meiryo UI" panose="020B0604030504040204" pitchFamily="50" charset="-128"/>
              <a:ea typeface="Meiryo UI" panose="020B0604030504040204" pitchFamily="50" charset="-128"/>
            </a:endParaRPr>
          </a:p>
          <a:p>
            <a:r>
              <a:rPr lang="ja-JP" altLang="en-US" sz="2000" dirty="0">
                <a:solidFill>
                  <a:srgbClr val="0070C0"/>
                </a:solidFill>
                <a:latin typeface="Meiryo UI" panose="020B0604030504040204" pitchFamily="50" charset="-128"/>
                <a:ea typeface="Meiryo UI" panose="020B0604030504040204" pitchFamily="50" charset="-128"/>
              </a:rPr>
              <a:t>　</a:t>
            </a:r>
            <a:r>
              <a:rPr lang="ja-JP" altLang="en-US" sz="2000" dirty="0" err="1">
                <a:solidFill>
                  <a:srgbClr val="0070C0"/>
                </a:solidFill>
                <a:latin typeface="Meiryo UI" panose="020B0604030504040204" pitchFamily="50" charset="-128"/>
                <a:ea typeface="Meiryo UI" panose="020B0604030504040204" pitchFamily="50" charset="-128"/>
              </a:rPr>
              <a:t>ような</a:t>
            </a:r>
            <a:r>
              <a:rPr lang="ja-JP" altLang="en-US" sz="2000" dirty="0">
                <a:solidFill>
                  <a:srgbClr val="0070C0"/>
                </a:solidFill>
                <a:latin typeface="Meiryo UI" panose="020B0604030504040204" pitchFamily="50" charset="-128"/>
                <a:ea typeface="Meiryo UI" panose="020B0604030504040204" pitchFamily="50" charset="-128"/>
              </a:rPr>
              <a:t>価値が創出されるのかを説明してください。</a:t>
            </a:r>
          </a:p>
          <a:p>
            <a:endParaRPr lang="en-US" altLang="ja-JP" sz="2000" dirty="0">
              <a:solidFill>
                <a:srgbClr val="0070C0"/>
              </a:solidFill>
              <a:latin typeface="Meiryo UI" panose="020B0604030504040204" pitchFamily="50" charset="-128"/>
              <a:ea typeface="Meiryo UI" panose="020B0604030504040204" pitchFamily="50" charset="-128"/>
            </a:endParaRPr>
          </a:p>
          <a:p>
            <a:r>
              <a:rPr lang="en-US" altLang="ja-JP" sz="2000" dirty="0">
                <a:solidFill>
                  <a:srgbClr val="0070C0"/>
                </a:solidFill>
                <a:latin typeface="Meiryo UI" panose="020B0604030504040204" pitchFamily="50" charset="-128"/>
                <a:ea typeface="Meiryo UI" panose="020B0604030504040204" pitchFamily="50" charset="-128"/>
              </a:rPr>
              <a:t>※</a:t>
            </a:r>
            <a:r>
              <a:rPr lang="ja-JP" altLang="en-US" sz="2000" dirty="0">
                <a:solidFill>
                  <a:srgbClr val="0070C0"/>
                </a:solidFill>
                <a:latin typeface="Meiryo UI" panose="020B0604030504040204" pitchFamily="50" charset="-128"/>
                <a:ea typeface="Meiryo UI" panose="020B0604030504040204" pitchFamily="50" charset="-128"/>
              </a:rPr>
              <a:t>課題（ペイン）と解決策（ソリューション）を理解しやすいようにその関連を図を用いて説明してください。</a:t>
            </a:r>
            <a:endParaRPr lang="en-US" altLang="ja-JP" sz="2000" dirty="0">
              <a:solidFill>
                <a:srgbClr val="0070C0"/>
              </a:solidFill>
              <a:latin typeface="Meiryo UI" panose="020B0604030504040204" pitchFamily="50" charset="-128"/>
              <a:ea typeface="Meiryo UI" panose="020B0604030504040204" pitchFamily="50" charset="-128"/>
            </a:endParaRPr>
          </a:p>
          <a:p>
            <a:endParaRPr lang="en-US" altLang="ja-JP" sz="2000" dirty="0">
              <a:solidFill>
                <a:srgbClr val="0070C0"/>
              </a:solidFill>
              <a:latin typeface="Meiryo UI" panose="020B0604030504040204" pitchFamily="50" charset="-128"/>
              <a:ea typeface="Meiryo UI" panose="020B0604030504040204" pitchFamily="50" charset="-128"/>
            </a:endParaRPr>
          </a:p>
          <a:p>
            <a:endParaRPr lang="en-US" altLang="ja-JP" sz="2000" dirty="0">
              <a:solidFill>
                <a:srgbClr val="0070C0"/>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618779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 name="正方形/長方形 61">
            <a:extLst>
              <a:ext uri="{FF2B5EF4-FFF2-40B4-BE49-F238E27FC236}">
                <a16:creationId xmlns:a16="http://schemas.microsoft.com/office/drawing/2014/main" id="{3F151102-422F-4674-8CE7-44134E474FC4}"/>
              </a:ext>
            </a:extLst>
          </p:cNvPr>
          <p:cNvSpPr/>
          <p:nvPr/>
        </p:nvSpPr>
        <p:spPr>
          <a:xfrm>
            <a:off x="0" y="6639339"/>
            <a:ext cx="12192000" cy="218661"/>
          </a:xfrm>
          <a:prstGeom prst="rect">
            <a:avLst/>
          </a:prstGeom>
          <a:solidFill>
            <a:srgbClr val="A0D8E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0" name="テキスト ボックス 59">
            <a:extLst>
              <a:ext uri="{FF2B5EF4-FFF2-40B4-BE49-F238E27FC236}">
                <a16:creationId xmlns:a16="http://schemas.microsoft.com/office/drawing/2014/main" id="{C24DDCD4-C5C5-4E66-9A35-15573FB9D6D5}"/>
              </a:ext>
            </a:extLst>
          </p:cNvPr>
          <p:cNvSpPr txBox="1"/>
          <p:nvPr/>
        </p:nvSpPr>
        <p:spPr>
          <a:xfrm>
            <a:off x="468458" y="1155537"/>
            <a:ext cx="9558126" cy="584775"/>
          </a:xfrm>
          <a:prstGeom prst="rect">
            <a:avLst/>
          </a:prstGeom>
          <a:noFill/>
        </p:spPr>
        <p:txBody>
          <a:bodyPr wrap="square" rtlCol="0">
            <a:spAutoFit/>
          </a:bodyPr>
          <a:lstStyle/>
          <a:p>
            <a:r>
              <a:rPr lang="ja-JP" altLang="en-US" sz="3200" spc="-150" dirty="0">
                <a:highlight>
                  <a:srgbClr val="FFFF00"/>
                </a:highlight>
                <a:latin typeface="Meiryo UI" panose="020B0604030504040204" pitchFamily="50" charset="-128"/>
                <a:ea typeface="Meiryo UI" panose="020B0604030504040204" pitchFamily="50" charset="-128"/>
              </a:rPr>
              <a:t>社会課題解決</a:t>
            </a:r>
            <a:endParaRPr lang="en-US" altLang="ja-JP" sz="3200" spc="-150" dirty="0">
              <a:highlight>
                <a:srgbClr val="FFFF00"/>
              </a:highlight>
              <a:latin typeface="Meiryo UI" panose="020B0604030504040204" pitchFamily="50" charset="-128"/>
              <a:ea typeface="Meiryo UI" panose="020B0604030504040204" pitchFamily="50" charset="-128"/>
            </a:endParaRPr>
          </a:p>
        </p:txBody>
      </p:sp>
      <p:sp>
        <p:nvSpPr>
          <p:cNvPr id="5" name="テキスト ボックス 4">
            <a:extLst>
              <a:ext uri="{FF2B5EF4-FFF2-40B4-BE49-F238E27FC236}">
                <a16:creationId xmlns:a16="http://schemas.microsoft.com/office/drawing/2014/main" id="{630537A2-F019-42D8-A828-70398D97E83E}"/>
              </a:ext>
            </a:extLst>
          </p:cNvPr>
          <p:cNvSpPr txBox="1"/>
          <p:nvPr/>
        </p:nvSpPr>
        <p:spPr>
          <a:xfrm>
            <a:off x="341237" y="2239413"/>
            <a:ext cx="11371034" cy="3477875"/>
          </a:xfrm>
          <a:prstGeom prst="rect">
            <a:avLst/>
          </a:prstGeom>
          <a:noFill/>
        </p:spPr>
        <p:txBody>
          <a:bodyPr wrap="square" rtlCol="0">
            <a:spAutoFit/>
          </a:bodyPr>
          <a:lstStyle/>
          <a:p>
            <a:r>
              <a:rPr lang="ja-JP" altLang="en-US" sz="2000" dirty="0">
                <a:solidFill>
                  <a:srgbClr val="0070C0"/>
                </a:solidFill>
                <a:latin typeface="Meiryo UI" panose="020B0604030504040204" pitchFamily="50" charset="-128"/>
                <a:ea typeface="Meiryo UI" panose="020B0604030504040204" pitchFamily="50" charset="-128"/>
              </a:rPr>
              <a:t>このスライドでは、社会に提供するソリューションにより解決を目指す社会課題について説明してください。</a:t>
            </a:r>
            <a:endParaRPr lang="en-US" altLang="ja-JP" sz="2000" dirty="0">
              <a:solidFill>
                <a:srgbClr val="0070C0"/>
              </a:solidFill>
              <a:latin typeface="Meiryo UI" panose="020B0604030504040204" pitchFamily="50" charset="-128"/>
              <a:ea typeface="Meiryo UI" panose="020B0604030504040204" pitchFamily="50" charset="-128"/>
            </a:endParaRPr>
          </a:p>
          <a:p>
            <a:endParaRPr lang="en-US" altLang="ja-JP" sz="2000" dirty="0">
              <a:solidFill>
                <a:srgbClr val="0070C0"/>
              </a:solidFill>
              <a:latin typeface="Meiryo UI" panose="020B0604030504040204" pitchFamily="50" charset="-128"/>
              <a:ea typeface="Meiryo UI" panose="020B0604030504040204" pitchFamily="50" charset="-128"/>
            </a:endParaRPr>
          </a:p>
          <a:p>
            <a:r>
              <a:rPr lang="en-US" altLang="ja-JP" sz="2000" dirty="0">
                <a:solidFill>
                  <a:srgbClr val="0070C0"/>
                </a:solidFill>
                <a:latin typeface="Meiryo UI" panose="020B0604030504040204" pitchFamily="50" charset="-128"/>
                <a:ea typeface="Meiryo UI" panose="020B0604030504040204" pitchFamily="50" charset="-128"/>
              </a:rPr>
              <a:t>※</a:t>
            </a:r>
            <a:r>
              <a:rPr lang="ja-JP" altLang="en-US" sz="2000" dirty="0">
                <a:solidFill>
                  <a:srgbClr val="0070C0"/>
                </a:solidFill>
                <a:latin typeface="Meiryo UI" panose="020B0604030504040204" pitchFamily="50" charset="-128"/>
                <a:ea typeface="Meiryo UI" panose="020B0604030504040204" pitchFamily="50" charset="-128"/>
              </a:rPr>
              <a:t>申請書　５．構想（４）</a:t>
            </a:r>
            <a:r>
              <a:rPr lang="ja-JP" altLang="ja-JP" sz="2000" dirty="0">
                <a:solidFill>
                  <a:srgbClr val="0070C0"/>
                </a:solidFill>
                <a:latin typeface="Meiryo UI" panose="020B0604030504040204" pitchFamily="50" charset="-128"/>
                <a:ea typeface="Meiryo UI" panose="020B0604030504040204" pitchFamily="50" charset="-128"/>
              </a:rPr>
              <a:t>解決を目指す社会課題</a:t>
            </a:r>
            <a:r>
              <a:rPr lang="ja-JP" altLang="en-US" sz="2000" dirty="0">
                <a:solidFill>
                  <a:srgbClr val="0070C0"/>
                </a:solidFill>
                <a:latin typeface="Meiryo UI" panose="020B0604030504040204" pitchFamily="50" charset="-128"/>
                <a:ea typeface="Meiryo UI" panose="020B0604030504040204" pitchFamily="50" charset="-128"/>
              </a:rPr>
              <a:t>、（</a:t>
            </a:r>
            <a:r>
              <a:rPr lang="en-US" altLang="ja-JP" sz="2000" dirty="0">
                <a:solidFill>
                  <a:srgbClr val="0070C0"/>
                </a:solidFill>
                <a:latin typeface="Meiryo UI" panose="020B0604030504040204" pitchFamily="50" charset="-128"/>
                <a:ea typeface="Meiryo UI" panose="020B0604030504040204" pitchFamily="50" charset="-128"/>
              </a:rPr>
              <a:t>12</a:t>
            </a:r>
            <a:r>
              <a:rPr lang="ja-JP" altLang="en-US" sz="2000" dirty="0">
                <a:solidFill>
                  <a:srgbClr val="0070C0"/>
                </a:solidFill>
                <a:latin typeface="Meiryo UI" panose="020B0604030504040204" pitchFamily="50" charset="-128"/>
                <a:ea typeface="Meiryo UI" panose="020B0604030504040204" pitchFamily="50" charset="-128"/>
              </a:rPr>
              <a:t>）</a:t>
            </a:r>
            <a:r>
              <a:rPr lang="ja-JP" altLang="ja-JP" sz="2000" dirty="0">
                <a:solidFill>
                  <a:srgbClr val="0070C0"/>
                </a:solidFill>
                <a:latin typeface="Meiryo UI" panose="020B0604030504040204" pitchFamily="50" charset="-128"/>
                <a:ea typeface="Meiryo UI" panose="020B0604030504040204" pitchFamily="50" charset="-128"/>
              </a:rPr>
              <a:t>社会課題解決による効果</a:t>
            </a:r>
            <a:r>
              <a:rPr lang="ja-JP" altLang="en-US" sz="2000" dirty="0">
                <a:solidFill>
                  <a:srgbClr val="0070C0"/>
                </a:solidFill>
                <a:latin typeface="Meiryo UI" panose="020B0604030504040204" pitchFamily="50" charset="-128"/>
                <a:ea typeface="Meiryo UI" panose="020B0604030504040204" pitchFamily="50" charset="-128"/>
              </a:rPr>
              <a:t>の内容等をもとに作成してください。</a:t>
            </a:r>
            <a:endParaRPr lang="en-US" altLang="ja-JP" sz="2000" dirty="0">
              <a:solidFill>
                <a:srgbClr val="0070C0"/>
              </a:solidFill>
              <a:latin typeface="Meiryo UI" panose="020B0604030504040204" pitchFamily="50" charset="-128"/>
              <a:ea typeface="Meiryo UI" panose="020B0604030504040204" pitchFamily="50" charset="-128"/>
            </a:endParaRPr>
          </a:p>
          <a:p>
            <a:endParaRPr lang="en-US" altLang="ja-JP" sz="2000" dirty="0">
              <a:solidFill>
                <a:srgbClr val="0070C0"/>
              </a:solidFill>
              <a:latin typeface="Meiryo UI" panose="020B0604030504040204" pitchFamily="50" charset="-128"/>
              <a:ea typeface="Meiryo UI" panose="020B0604030504040204" pitchFamily="50" charset="-128"/>
            </a:endParaRPr>
          </a:p>
          <a:p>
            <a:r>
              <a:rPr lang="en-US" altLang="ja-JP" sz="2000" dirty="0">
                <a:solidFill>
                  <a:srgbClr val="0070C0"/>
                </a:solidFill>
                <a:latin typeface="Meiryo UI" panose="020B0604030504040204" pitchFamily="50" charset="-128"/>
                <a:ea typeface="Meiryo UI" panose="020B0604030504040204" pitchFamily="50" charset="-128"/>
              </a:rPr>
              <a:t>※</a:t>
            </a:r>
            <a:r>
              <a:rPr lang="ja-JP" altLang="ja-JP" sz="2000" dirty="0">
                <a:solidFill>
                  <a:srgbClr val="0070C0"/>
                </a:solidFill>
                <a:latin typeface="Meiryo UI" panose="020B0604030504040204" pitchFamily="50" charset="-128"/>
                <a:ea typeface="Meiryo UI" panose="020B0604030504040204" pitchFamily="50" charset="-128"/>
              </a:rPr>
              <a:t>解決を目指す</a:t>
            </a:r>
            <a:r>
              <a:rPr lang="ja-JP" altLang="en-US" sz="2000" dirty="0">
                <a:solidFill>
                  <a:srgbClr val="0070C0"/>
                </a:solidFill>
                <a:latin typeface="Meiryo UI" panose="020B0604030504040204" pitchFamily="50" charset="-128"/>
                <a:ea typeface="Meiryo UI" panose="020B0604030504040204" pitchFamily="50" charset="-128"/>
              </a:rPr>
              <a:t>社会</a:t>
            </a:r>
            <a:r>
              <a:rPr lang="ja-JP" altLang="ja-JP" sz="2000" dirty="0">
                <a:solidFill>
                  <a:srgbClr val="0070C0"/>
                </a:solidFill>
                <a:latin typeface="Meiryo UI" panose="020B0604030504040204" pitchFamily="50" charset="-128"/>
                <a:ea typeface="Meiryo UI" panose="020B0604030504040204" pitchFamily="50" charset="-128"/>
              </a:rPr>
              <a:t>課題について具体的に記載してください。</a:t>
            </a:r>
          </a:p>
          <a:p>
            <a:endParaRPr lang="en-US" altLang="ja-JP" sz="2000" dirty="0">
              <a:solidFill>
                <a:srgbClr val="0070C0"/>
              </a:solidFill>
              <a:latin typeface="Meiryo UI" panose="020B0604030504040204" pitchFamily="50" charset="-128"/>
              <a:ea typeface="Meiryo UI" panose="020B0604030504040204" pitchFamily="50" charset="-128"/>
            </a:endParaRPr>
          </a:p>
          <a:p>
            <a:r>
              <a:rPr lang="en-US" altLang="ja-JP" sz="2000" dirty="0">
                <a:solidFill>
                  <a:srgbClr val="0070C0"/>
                </a:solidFill>
                <a:latin typeface="Meiryo UI" panose="020B0604030504040204" pitchFamily="50" charset="-128"/>
                <a:ea typeface="Meiryo UI" panose="020B0604030504040204" pitchFamily="50" charset="-128"/>
              </a:rPr>
              <a:t>※</a:t>
            </a:r>
            <a:r>
              <a:rPr lang="ja-JP" altLang="ja-JP" sz="2000" dirty="0">
                <a:solidFill>
                  <a:srgbClr val="0070C0"/>
                </a:solidFill>
                <a:latin typeface="Meiryo UI" panose="020B0604030504040204" pitchFamily="50" charset="-128"/>
                <a:ea typeface="Meiryo UI" panose="020B0604030504040204" pitchFamily="50" charset="-128"/>
              </a:rPr>
              <a:t>社会課題の解決によって社会全体へ与えるインパクトを定量的または定性的に記載してください。</a:t>
            </a:r>
            <a:endParaRPr lang="en-US" altLang="ja-JP" sz="2000" dirty="0">
              <a:solidFill>
                <a:srgbClr val="0070C0"/>
              </a:solidFill>
              <a:latin typeface="Meiryo UI" panose="020B0604030504040204" pitchFamily="50" charset="-128"/>
              <a:ea typeface="Meiryo UI" panose="020B0604030504040204" pitchFamily="50" charset="-128"/>
            </a:endParaRPr>
          </a:p>
          <a:p>
            <a:endParaRPr lang="en-US" altLang="ja-JP" sz="2000" dirty="0">
              <a:solidFill>
                <a:srgbClr val="0070C0"/>
              </a:solidFill>
              <a:latin typeface="Meiryo UI" panose="020B0604030504040204" pitchFamily="50" charset="-128"/>
              <a:ea typeface="Meiryo UI" panose="020B0604030504040204" pitchFamily="50" charset="-128"/>
            </a:endParaRPr>
          </a:p>
          <a:p>
            <a:r>
              <a:rPr lang="en-US" altLang="ja-JP" sz="2000" dirty="0">
                <a:solidFill>
                  <a:srgbClr val="0070C0"/>
                </a:solidFill>
                <a:latin typeface="Meiryo UI" panose="020B0604030504040204" pitchFamily="50" charset="-128"/>
                <a:ea typeface="Meiryo UI" panose="020B0604030504040204" pitchFamily="50" charset="-128"/>
              </a:rPr>
              <a:t>※</a:t>
            </a:r>
            <a:r>
              <a:rPr lang="ja-JP" altLang="ja-JP" sz="2000" dirty="0">
                <a:solidFill>
                  <a:srgbClr val="0070C0"/>
                </a:solidFill>
                <a:latin typeface="Meiryo UI" panose="020B0604030504040204" pitchFamily="50" charset="-128"/>
                <a:ea typeface="Meiryo UI" panose="020B0604030504040204" pitchFamily="50" charset="-128"/>
              </a:rPr>
              <a:t>他地域への波及が期待できる等のロールモデル性があれば、具体的に記載してください。</a:t>
            </a:r>
            <a:endParaRPr lang="en-US" altLang="ja-JP" sz="2000" dirty="0">
              <a:solidFill>
                <a:srgbClr val="0070C0"/>
              </a:solidFill>
              <a:latin typeface="Meiryo UI" panose="020B0604030504040204" pitchFamily="50" charset="-128"/>
              <a:ea typeface="Meiryo UI" panose="020B0604030504040204" pitchFamily="50" charset="-128"/>
            </a:endParaRPr>
          </a:p>
          <a:p>
            <a:endParaRPr lang="en-US" altLang="ja-JP" sz="2000" dirty="0">
              <a:solidFill>
                <a:srgbClr val="0070C0"/>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3045414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 name="正方形/長方形 61">
            <a:extLst>
              <a:ext uri="{FF2B5EF4-FFF2-40B4-BE49-F238E27FC236}">
                <a16:creationId xmlns:a16="http://schemas.microsoft.com/office/drawing/2014/main" id="{3F151102-422F-4674-8CE7-44134E474FC4}"/>
              </a:ext>
            </a:extLst>
          </p:cNvPr>
          <p:cNvSpPr/>
          <p:nvPr/>
        </p:nvSpPr>
        <p:spPr>
          <a:xfrm>
            <a:off x="0" y="6639339"/>
            <a:ext cx="12192000" cy="218661"/>
          </a:xfrm>
          <a:prstGeom prst="rect">
            <a:avLst/>
          </a:prstGeom>
          <a:solidFill>
            <a:srgbClr val="A0D8E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0" name="テキスト ボックス 59">
            <a:extLst>
              <a:ext uri="{FF2B5EF4-FFF2-40B4-BE49-F238E27FC236}">
                <a16:creationId xmlns:a16="http://schemas.microsoft.com/office/drawing/2014/main" id="{C24DDCD4-C5C5-4E66-9A35-15573FB9D6D5}"/>
              </a:ext>
            </a:extLst>
          </p:cNvPr>
          <p:cNvSpPr txBox="1"/>
          <p:nvPr/>
        </p:nvSpPr>
        <p:spPr>
          <a:xfrm>
            <a:off x="468458" y="1155537"/>
            <a:ext cx="9558126" cy="584775"/>
          </a:xfrm>
          <a:prstGeom prst="rect">
            <a:avLst/>
          </a:prstGeom>
          <a:noFill/>
        </p:spPr>
        <p:txBody>
          <a:bodyPr wrap="square" rtlCol="0">
            <a:spAutoFit/>
          </a:bodyPr>
          <a:lstStyle/>
          <a:p>
            <a:r>
              <a:rPr lang="ja-JP" altLang="en-US" sz="3200" spc="-150" dirty="0">
                <a:latin typeface="Meiryo UI" panose="020B0604030504040204" pitchFamily="50" charset="-128"/>
                <a:ea typeface="Meiryo UI" panose="020B0604030504040204" pitchFamily="50" charset="-128"/>
              </a:rPr>
              <a:t>技術シーズの概要</a:t>
            </a:r>
            <a:endParaRPr lang="en-US" altLang="ja-JP" sz="3200" spc="-150" dirty="0">
              <a:latin typeface="Meiryo UI" panose="020B0604030504040204" pitchFamily="50" charset="-128"/>
              <a:ea typeface="Meiryo UI" panose="020B0604030504040204" pitchFamily="50" charset="-128"/>
            </a:endParaRPr>
          </a:p>
        </p:txBody>
      </p:sp>
      <p:sp>
        <p:nvSpPr>
          <p:cNvPr id="5" name="テキスト ボックス 4">
            <a:extLst>
              <a:ext uri="{FF2B5EF4-FFF2-40B4-BE49-F238E27FC236}">
                <a16:creationId xmlns:a16="http://schemas.microsoft.com/office/drawing/2014/main" id="{630537A2-F019-42D8-A828-70398D97E83E}"/>
              </a:ext>
            </a:extLst>
          </p:cNvPr>
          <p:cNvSpPr txBox="1"/>
          <p:nvPr/>
        </p:nvSpPr>
        <p:spPr>
          <a:xfrm>
            <a:off x="341237" y="2239413"/>
            <a:ext cx="11371034" cy="4093428"/>
          </a:xfrm>
          <a:prstGeom prst="rect">
            <a:avLst/>
          </a:prstGeom>
          <a:noFill/>
        </p:spPr>
        <p:txBody>
          <a:bodyPr wrap="square" rtlCol="0">
            <a:spAutoFit/>
          </a:bodyPr>
          <a:lstStyle/>
          <a:p>
            <a:r>
              <a:rPr lang="ja-JP" altLang="en-US" sz="2000" dirty="0">
                <a:solidFill>
                  <a:srgbClr val="0070C0"/>
                </a:solidFill>
                <a:latin typeface="Meiryo UI" panose="020B0604030504040204" pitchFamily="50" charset="-128"/>
                <a:ea typeface="Meiryo UI" panose="020B0604030504040204" pitchFamily="50" charset="-128"/>
              </a:rPr>
              <a:t>このスライドでは、どのような技術をもとに解決策（ソリューション）を開発するのかについて説明してください。</a:t>
            </a:r>
            <a:endParaRPr lang="en-US" altLang="ja-JP" sz="2000" dirty="0">
              <a:solidFill>
                <a:srgbClr val="0070C0"/>
              </a:solidFill>
              <a:latin typeface="Meiryo UI" panose="020B0604030504040204" pitchFamily="50" charset="-128"/>
              <a:ea typeface="Meiryo UI" panose="020B0604030504040204" pitchFamily="50" charset="-128"/>
            </a:endParaRPr>
          </a:p>
          <a:p>
            <a:endParaRPr lang="en-US" altLang="ja-JP" sz="2000" dirty="0">
              <a:solidFill>
                <a:srgbClr val="0070C0"/>
              </a:solidFill>
              <a:latin typeface="Meiryo UI" panose="020B0604030504040204" pitchFamily="50" charset="-128"/>
              <a:ea typeface="Meiryo UI" panose="020B0604030504040204" pitchFamily="50" charset="-128"/>
            </a:endParaRPr>
          </a:p>
          <a:p>
            <a:r>
              <a:rPr lang="en-US" altLang="ja-JP" sz="2000" dirty="0">
                <a:solidFill>
                  <a:srgbClr val="0070C0"/>
                </a:solidFill>
                <a:latin typeface="Meiryo UI" panose="020B0604030504040204" pitchFamily="50" charset="-128"/>
                <a:ea typeface="Meiryo UI" panose="020B0604030504040204" pitchFamily="50" charset="-128"/>
              </a:rPr>
              <a:t>※</a:t>
            </a:r>
            <a:r>
              <a:rPr lang="ja-JP" altLang="en-US" sz="2000" dirty="0">
                <a:solidFill>
                  <a:srgbClr val="0070C0"/>
                </a:solidFill>
                <a:latin typeface="Meiryo UI" panose="020B0604030504040204" pitchFamily="50" charset="-128"/>
                <a:ea typeface="Meiryo UI" panose="020B0604030504040204" pitchFamily="50" charset="-128"/>
              </a:rPr>
              <a:t>様式１　研究開発課題の概要　５．構想（６）解決手段　①シーズの詳細、②シーズの革新性・優位性</a:t>
            </a:r>
            <a:endParaRPr lang="en-US" altLang="ja-JP" sz="2000" dirty="0">
              <a:solidFill>
                <a:srgbClr val="0070C0"/>
              </a:solidFill>
              <a:latin typeface="Meiryo UI" panose="020B0604030504040204" pitchFamily="50" charset="-128"/>
              <a:ea typeface="Meiryo UI" panose="020B0604030504040204" pitchFamily="50" charset="-128"/>
            </a:endParaRPr>
          </a:p>
          <a:p>
            <a:r>
              <a:rPr lang="ja-JP" altLang="en-US" sz="2000" dirty="0">
                <a:solidFill>
                  <a:srgbClr val="0070C0"/>
                </a:solidFill>
                <a:latin typeface="Meiryo UI" panose="020B0604030504040204" pitchFamily="50" charset="-128"/>
                <a:ea typeface="Meiryo UI" panose="020B0604030504040204" pitchFamily="50" charset="-128"/>
              </a:rPr>
              <a:t>　（類似技術・先行技術等の状況分析含む）、③シーズに関する知的財産の取得状況（周辺特許を含む）</a:t>
            </a:r>
            <a:endParaRPr lang="en-US" altLang="ja-JP" sz="2000" dirty="0">
              <a:solidFill>
                <a:srgbClr val="0070C0"/>
              </a:solidFill>
              <a:latin typeface="Meiryo UI" panose="020B0604030504040204" pitchFamily="50" charset="-128"/>
              <a:ea typeface="Meiryo UI" panose="020B0604030504040204" pitchFamily="50" charset="-128"/>
            </a:endParaRPr>
          </a:p>
          <a:p>
            <a:r>
              <a:rPr lang="ja-JP" altLang="en-US" sz="2000" dirty="0">
                <a:solidFill>
                  <a:srgbClr val="0070C0"/>
                </a:solidFill>
                <a:latin typeface="Meiryo UI" panose="020B0604030504040204" pitchFamily="50" charset="-128"/>
                <a:ea typeface="Meiryo UI" panose="020B0604030504040204" pitchFamily="50" charset="-128"/>
              </a:rPr>
              <a:t>　及びそれらのアライアンスやライセンス契約等の状況　の内容をもとに作成してください。</a:t>
            </a:r>
            <a:endParaRPr lang="en-US" altLang="ja-JP" sz="2000" dirty="0">
              <a:solidFill>
                <a:srgbClr val="0070C0"/>
              </a:solidFill>
              <a:latin typeface="Meiryo UI" panose="020B0604030504040204" pitchFamily="50" charset="-128"/>
              <a:ea typeface="Meiryo UI" panose="020B0604030504040204" pitchFamily="50" charset="-128"/>
            </a:endParaRPr>
          </a:p>
          <a:p>
            <a:endParaRPr lang="en-US" altLang="ja-JP" sz="2000" dirty="0">
              <a:solidFill>
                <a:srgbClr val="0070C0"/>
              </a:solidFill>
              <a:latin typeface="Meiryo UI" panose="020B0604030504040204" pitchFamily="50" charset="-128"/>
              <a:ea typeface="Meiryo UI" panose="020B0604030504040204" pitchFamily="50" charset="-128"/>
            </a:endParaRPr>
          </a:p>
          <a:p>
            <a:r>
              <a:rPr lang="en-US" altLang="ja-JP" sz="2000" dirty="0">
                <a:solidFill>
                  <a:srgbClr val="0070C0"/>
                </a:solidFill>
                <a:latin typeface="Meiryo UI" panose="020B0604030504040204" pitchFamily="50" charset="-128"/>
                <a:ea typeface="Meiryo UI" panose="020B0604030504040204" pitchFamily="50" charset="-128"/>
              </a:rPr>
              <a:t>※</a:t>
            </a:r>
            <a:r>
              <a:rPr lang="ja-JP" altLang="en-US" sz="2000" dirty="0">
                <a:solidFill>
                  <a:srgbClr val="0070C0"/>
                </a:solidFill>
                <a:latin typeface="Meiryo UI" panose="020B0604030504040204" pitchFamily="50" charset="-128"/>
                <a:ea typeface="Meiryo UI" panose="020B0604030504040204" pitchFamily="50" charset="-128"/>
              </a:rPr>
              <a:t>技術シーズに関する研究開発の進捗状況、知的財産の取得状況等について、記載してください。</a:t>
            </a:r>
            <a:endParaRPr lang="en-US" altLang="ja-JP" sz="2000" dirty="0">
              <a:solidFill>
                <a:srgbClr val="0070C0"/>
              </a:solidFill>
              <a:latin typeface="Meiryo UI" panose="020B0604030504040204" pitchFamily="50" charset="-128"/>
              <a:ea typeface="Meiryo UI" panose="020B0604030504040204" pitchFamily="50" charset="-128"/>
            </a:endParaRPr>
          </a:p>
          <a:p>
            <a:endParaRPr lang="en-US" altLang="ja-JP" sz="2000" dirty="0">
              <a:solidFill>
                <a:srgbClr val="0070C0"/>
              </a:solidFill>
              <a:latin typeface="Meiryo UI" panose="020B0604030504040204" pitchFamily="50" charset="-128"/>
              <a:ea typeface="Meiryo UI" panose="020B0604030504040204" pitchFamily="50" charset="-128"/>
            </a:endParaRPr>
          </a:p>
          <a:p>
            <a:r>
              <a:rPr lang="en-US" altLang="ja-JP" sz="2000" dirty="0">
                <a:solidFill>
                  <a:srgbClr val="0070C0"/>
                </a:solidFill>
                <a:latin typeface="Meiryo UI" panose="020B0604030504040204" pitchFamily="50" charset="-128"/>
                <a:ea typeface="Meiryo UI" panose="020B0604030504040204" pitchFamily="50" charset="-128"/>
              </a:rPr>
              <a:t>※</a:t>
            </a:r>
            <a:r>
              <a:rPr lang="ja-JP" altLang="en-US" sz="2000" dirty="0">
                <a:solidFill>
                  <a:srgbClr val="0070C0"/>
                </a:solidFill>
                <a:latin typeface="Meiryo UI" panose="020B0604030504040204" pitchFamily="50" charset="-128"/>
                <a:ea typeface="Meiryo UI" panose="020B0604030504040204" pitchFamily="50" charset="-128"/>
              </a:rPr>
              <a:t>解決策（ソリューション）を開発するために、技術シーズをどのように活かすのかについて、分かりやすく説明してく</a:t>
            </a:r>
            <a:endParaRPr lang="en-US" altLang="ja-JP" sz="2000" dirty="0">
              <a:solidFill>
                <a:srgbClr val="0070C0"/>
              </a:solidFill>
              <a:latin typeface="Meiryo UI" panose="020B0604030504040204" pitchFamily="50" charset="-128"/>
              <a:ea typeface="Meiryo UI" panose="020B0604030504040204" pitchFamily="50" charset="-128"/>
            </a:endParaRPr>
          </a:p>
          <a:p>
            <a:r>
              <a:rPr lang="ja-JP" altLang="en-US" sz="2000" dirty="0">
                <a:solidFill>
                  <a:srgbClr val="0070C0"/>
                </a:solidFill>
                <a:latin typeface="Meiryo UI" panose="020B0604030504040204" pitchFamily="50" charset="-128"/>
                <a:ea typeface="Meiryo UI" panose="020B0604030504040204" pitchFamily="50" charset="-128"/>
              </a:rPr>
              <a:t>　ださい。</a:t>
            </a:r>
            <a:endParaRPr lang="en-US" altLang="ja-JP" sz="2000" dirty="0">
              <a:solidFill>
                <a:srgbClr val="0070C0"/>
              </a:solidFill>
              <a:latin typeface="Meiryo UI" panose="020B0604030504040204" pitchFamily="50" charset="-128"/>
              <a:ea typeface="Meiryo UI" panose="020B0604030504040204" pitchFamily="50" charset="-128"/>
            </a:endParaRPr>
          </a:p>
          <a:p>
            <a:endParaRPr lang="en-US" altLang="ja-JP" sz="2000" dirty="0">
              <a:solidFill>
                <a:srgbClr val="0070C0"/>
              </a:solidFill>
              <a:latin typeface="Meiryo UI" panose="020B0604030504040204" pitchFamily="50" charset="-128"/>
              <a:ea typeface="Meiryo UI" panose="020B0604030504040204" pitchFamily="50" charset="-128"/>
            </a:endParaRPr>
          </a:p>
          <a:p>
            <a:r>
              <a:rPr lang="en-US" altLang="ja-JP" sz="2000" dirty="0">
                <a:solidFill>
                  <a:srgbClr val="0070C0"/>
                </a:solidFill>
                <a:latin typeface="Meiryo UI" panose="020B0604030504040204" pitchFamily="50" charset="-128"/>
                <a:ea typeface="Meiryo UI" panose="020B0604030504040204" pitchFamily="50" charset="-128"/>
              </a:rPr>
              <a:t>※</a:t>
            </a:r>
            <a:r>
              <a:rPr lang="ja-JP" altLang="en-US" sz="2000" dirty="0">
                <a:solidFill>
                  <a:srgbClr val="0070C0"/>
                </a:solidFill>
                <a:latin typeface="Meiryo UI" panose="020B0604030504040204" pitchFamily="50" charset="-128"/>
                <a:ea typeface="Meiryo UI" panose="020B0604030504040204" pitchFamily="50" charset="-128"/>
              </a:rPr>
              <a:t>類似技術・先行技術等の状況分析を踏まえ、シーズの革新性・優位性について、記載してください。</a:t>
            </a:r>
            <a:endParaRPr lang="en-US" altLang="ja-JP" sz="2000" dirty="0">
              <a:solidFill>
                <a:srgbClr val="0070C0"/>
              </a:solidFill>
              <a:latin typeface="Meiryo UI" panose="020B0604030504040204" pitchFamily="50" charset="-128"/>
              <a:ea typeface="Meiryo UI" panose="020B0604030504040204" pitchFamily="50" charset="-128"/>
            </a:endParaRPr>
          </a:p>
          <a:p>
            <a:endParaRPr lang="en-US" altLang="ja-JP" sz="2000" dirty="0">
              <a:solidFill>
                <a:srgbClr val="0070C0"/>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8769288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 name="正方形/長方形 61">
            <a:extLst>
              <a:ext uri="{FF2B5EF4-FFF2-40B4-BE49-F238E27FC236}">
                <a16:creationId xmlns:a16="http://schemas.microsoft.com/office/drawing/2014/main" id="{3F151102-422F-4674-8CE7-44134E474FC4}"/>
              </a:ext>
            </a:extLst>
          </p:cNvPr>
          <p:cNvSpPr/>
          <p:nvPr/>
        </p:nvSpPr>
        <p:spPr>
          <a:xfrm>
            <a:off x="0" y="6639339"/>
            <a:ext cx="12192000" cy="218661"/>
          </a:xfrm>
          <a:prstGeom prst="rect">
            <a:avLst/>
          </a:prstGeom>
          <a:solidFill>
            <a:srgbClr val="A0D8E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0" name="テキスト ボックス 59">
            <a:extLst>
              <a:ext uri="{FF2B5EF4-FFF2-40B4-BE49-F238E27FC236}">
                <a16:creationId xmlns:a16="http://schemas.microsoft.com/office/drawing/2014/main" id="{C24DDCD4-C5C5-4E66-9A35-15573FB9D6D5}"/>
              </a:ext>
            </a:extLst>
          </p:cNvPr>
          <p:cNvSpPr txBox="1"/>
          <p:nvPr/>
        </p:nvSpPr>
        <p:spPr>
          <a:xfrm>
            <a:off x="468458" y="1155537"/>
            <a:ext cx="9558126" cy="584775"/>
          </a:xfrm>
          <a:prstGeom prst="rect">
            <a:avLst/>
          </a:prstGeom>
          <a:noFill/>
        </p:spPr>
        <p:txBody>
          <a:bodyPr wrap="square" rtlCol="0">
            <a:spAutoFit/>
          </a:bodyPr>
          <a:lstStyle/>
          <a:p>
            <a:r>
              <a:rPr lang="ja-JP" altLang="en-US" sz="3200" spc="-150" dirty="0">
                <a:latin typeface="Meiryo UI" panose="020B0604030504040204" pitchFamily="50" charset="-128"/>
                <a:ea typeface="Meiryo UI" panose="020B0604030504040204" pitchFamily="50" charset="-128"/>
              </a:rPr>
              <a:t>市場規模</a:t>
            </a:r>
            <a:endParaRPr lang="en-US" altLang="ja-JP" sz="3200" spc="-150" dirty="0">
              <a:latin typeface="Meiryo UI" panose="020B0604030504040204" pitchFamily="50" charset="-128"/>
              <a:ea typeface="Meiryo UI" panose="020B0604030504040204" pitchFamily="50" charset="-128"/>
            </a:endParaRPr>
          </a:p>
        </p:txBody>
      </p:sp>
      <p:sp>
        <p:nvSpPr>
          <p:cNvPr id="5" name="テキスト ボックス 4">
            <a:extLst>
              <a:ext uri="{FF2B5EF4-FFF2-40B4-BE49-F238E27FC236}">
                <a16:creationId xmlns:a16="http://schemas.microsoft.com/office/drawing/2014/main" id="{630537A2-F019-42D8-A828-70398D97E83E}"/>
              </a:ext>
            </a:extLst>
          </p:cNvPr>
          <p:cNvSpPr txBox="1"/>
          <p:nvPr/>
        </p:nvSpPr>
        <p:spPr>
          <a:xfrm>
            <a:off x="341237" y="2239413"/>
            <a:ext cx="11371034" cy="4093428"/>
          </a:xfrm>
          <a:prstGeom prst="rect">
            <a:avLst/>
          </a:prstGeom>
          <a:noFill/>
        </p:spPr>
        <p:txBody>
          <a:bodyPr wrap="square" rtlCol="0">
            <a:spAutoFit/>
          </a:bodyPr>
          <a:lstStyle/>
          <a:p>
            <a:r>
              <a:rPr lang="ja-JP" altLang="en-US" sz="2000" dirty="0">
                <a:solidFill>
                  <a:srgbClr val="0070C0"/>
                </a:solidFill>
                <a:latin typeface="Meiryo UI" panose="020B0604030504040204" pitchFamily="50" charset="-128"/>
                <a:ea typeface="Meiryo UI" panose="020B0604030504040204" pitchFamily="50" charset="-128"/>
              </a:rPr>
              <a:t>このスライドでは、ターゲットとする製品サービスにより獲得する市場規模について説明してください。</a:t>
            </a:r>
            <a:endParaRPr lang="en-US" altLang="ja-JP" sz="2000" dirty="0">
              <a:solidFill>
                <a:srgbClr val="0070C0"/>
              </a:solidFill>
              <a:latin typeface="Meiryo UI" panose="020B0604030504040204" pitchFamily="50" charset="-128"/>
              <a:ea typeface="Meiryo UI" panose="020B0604030504040204" pitchFamily="50" charset="-128"/>
            </a:endParaRPr>
          </a:p>
          <a:p>
            <a:endParaRPr lang="en-US" altLang="ja-JP" sz="2000" dirty="0">
              <a:solidFill>
                <a:srgbClr val="0070C0"/>
              </a:solidFill>
              <a:latin typeface="Meiryo UI" panose="020B0604030504040204" pitchFamily="50" charset="-128"/>
              <a:ea typeface="Meiryo UI" panose="020B0604030504040204" pitchFamily="50" charset="-128"/>
            </a:endParaRPr>
          </a:p>
          <a:p>
            <a:r>
              <a:rPr lang="en-US" altLang="ja-JP" sz="2000" dirty="0">
                <a:solidFill>
                  <a:srgbClr val="0070C0"/>
                </a:solidFill>
                <a:latin typeface="Meiryo UI" panose="020B0604030504040204" pitchFamily="50" charset="-128"/>
                <a:ea typeface="Meiryo UI" panose="020B0604030504040204" pitchFamily="50" charset="-128"/>
              </a:rPr>
              <a:t>※</a:t>
            </a:r>
            <a:r>
              <a:rPr lang="ja-JP" altLang="en-US" sz="2000" dirty="0">
                <a:solidFill>
                  <a:srgbClr val="0070C0"/>
                </a:solidFill>
                <a:latin typeface="Meiryo UI" panose="020B0604030504040204" pitchFamily="50" charset="-128"/>
                <a:ea typeface="Meiryo UI" panose="020B0604030504040204" pitchFamily="50" charset="-128"/>
              </a:rPr>
              <a:t>様式１　研究開発課題の概要　５．構想（２）顧客候補、（３）顧客の課題、（４）製品・サービスの</a:t>
            </a:r>
            <a:endParaRPr lang="en-US" altLang="ja-JP" sz="2000" dirty="0">
              <a:solidFill>
                <a:srgbClr val="0070C0"/>
              </a:solidFill>
              <a:latin typeface="Meiryo UI" panose="020B0604030504040204" pitchFamily="50" charset="-128"/>
              <a:ea typeface="Meiryo UI" panose="020B0604030504040204" pitchFamily="50" charset="-128"/>
            </a:endParaRPr>
          </a:p>
          <a:p>
            <a:r>
              <a:rPr lang="ja-JP" altLang="en-US" sz="2000" dirty="0">
                <a:solidFill>
                  <a:srgbClr val="0070C0"/>
                </a:solidFill>
                <a:latin typeface="Meiryo UI" panose="020B0604030504040204" pitchFamily="50" charset="-128"/>
                <a:ea typeface="Meiryo UI" panose="020B0604030504040204" pitchFamily="50" charset="-128"/>
              </a:rPr>
              <a:t>　独自価値　の内容等をもとに作成してください。</a:t>
            </a:r>
            <a:endParaRPr lang="en-US" altLang="ja-JP" sz="2000" dirty="0">
              <a:solidFill>
                <a:srgbClr val="0070C0"/>
              </a:solidFill>
              <a:latin typeface="Meiryo UI" panose="020B0604030504040204" pitchFamily="50" charset="-128"/>
              <a:ea typeface="Meiryo UI" panose="020B0604030504040204" pitchFamily="50" charset="-128"/>
            </a:endParaRPr>
          </a:p>
          <a:p>
            <a:endParaRPr lang="en-US" altLang="ja-JP" sz="2000" dirty="0">
              <a:solidFill>
                <a:srgbClr val="0070C0"/>
              </a:solidFill>
              <a:latin typeface="Meiryo UI" panose="020B0604030504040204" pitchFamily="50" charset="-128"/>
              <a:ea typeface="Meiryo UI" panose="020B0604030504040204" pitchFamily="50" charset="-128"/>
            </a:endParaRPr>
          </a:p>
          <a:p>
            <a:r>
              <a:rPr lang="en-US" altLang="ja-JP" sz="2000" dirty="0">
                <a:solidFill>
                  <a:srgbClr val="0070C0"/>
                </a:solidFill>
                <a:latin typeface="Meiryo UI" panose="020B0604030504040204" pitchFamily="50" charset="-128"/>
                <a:ea typeface="Meiryo UI" panose="020B0604030504040204" pitchFamily="50" charset="-128"/>
              </a:rPr>
              <a:t>※</a:t>
            </a:r>
            <a:r>
              <a:rPr lang="ja-JP" altLang="en-US" sz="2000" dirty="0">
                <a:solidFill>
                  <a:srgbClr val="0070C0"/>
                </a:solidFill>
                <a:latin typeface="Meiryo UI" panose="020B0604030504040204" pitchFamily="50" charset="-128"/>
                <a:ea typeface="Meiryo UI" panose="020B0604030504040204" pitchFamily="50" charset="-128"/>
              </a:rPr>
              <a:t>売上規模や顧客数などについては、既存製品サービスの市場の数値から想定してください。</a:t>
            </a:r>
          </a:p>
          <a:p>
            <a:endParaRPr lang="en-US" altLang="ja-JP" sz="2000" dirty="0">
              <a:solidFill>
                <a:srgbClr val="0070C0"/>
              </a:solidFill>
              <a:latin typeface="Meiryo UI" panose="020B0604030504040204" pitchFamily="50" charset="-128"/>
              <a:ea typeface="Meiryo UI" panose="020B0604030504040204" pitchFamily="50" charset="-128"/>
            </a:endParaRPr>
          </a:p>
          <a:p>
            <a:r>
              <a:rPr lang="en-US" altLang="ja-JP" sz="2000" dirty="0">
                <a:solidFill>
                  <a:srgbClr val="0070C0"/>
                </a:solidFill>
                <a:latin typeface="Meiryo UI" panose="020B0604030504040204" pitchFamily="50" charset="-128"/>
                <a:ea typeface="Meiryo UI" panose="020B0604030504040204" pitchFamily="50" charset="-128"/>
              </a:rPr>
              <a:t>※</a:t>
            </a:r>
            <a:r>
              <a:rPr lang="ja-JP" altLang="en-US" sz="2000" dirty="0">
                <a:solidFill>
                  <a:srgbClr val="0070C0"/>
                </a:solidFill>
                <a:latin typeface="Meiryo UI" panose="020B0604030504040204" pitchFamily="50" charset="-128"/>
                <a:ea typeface="Meiryo UI" panose="020B0604030504040204" pitchFamily="50" charset="-128"/>
              </a:rPr>
              <a:t>既存製品サービスがない全く新規の製品サービスについては、市場予測や代替品の市場規模を参考に想定し</a:t>
            </a:r>
            <a:endParaRPr lang="en-US" altLang="ja-JP" sz="2000" dirty="0">
              <a:solidFill>
                <a:srgbClr val="0070C0"/>
              </a:solidFill>
              <a:latin typeface="Meiryo UI" panose="020B0604030504040204" pitchFamily="50" charset="-128"/>
              <a:ea typeface="Meiryo UI" panose="020B0604030504040204" pitchFamily="50" charset="-128"/>
            </a:endParaRPr>
          </a:p>
          <a:p>
            <a:r>
              <a:rPr lang="ja-JP" altLang="en-US" sz="2000" dirty="0">
                <a:solidFill>
                  <a:srgbClr val="0070C0"/>
                </a:solidFill>
                <a:latin typeface="Meiryo UI" panose="020B0604030504040204" pitchFamily="50" charset="-128"/>
                <a:ea typeface="Meiryo UI" panose="020B0604030504040204" pitchFamily="50" charset="-128"/>
              </a:rPr>
              <a:t>　</a:t>
            </a:r>
            <a:r>
              <a:rPr lang="ja-JP" altLang="en-US" sz="2000" dirty="0" err="1">
                <a:solidFill>
                  <a:srgbClr val="0070C0"/>
                </a:solidFill>
                <a:latin typeface="Meiryo UI" panose="020B0604030504040204" pitchFamily="50" charset="-128"/>
                <a:ea typeface="Meiryo UI" panose="020B0604030504040204" pitchFamily="50" charset="-128"/>
              </a:rPr>
              <a:t>て</a:t>
            </a:r>
            <a:r>
              <a:rPr lang="ja-JP" altLang="en-US" sz="2000" dirty="0">
                <a:solidFill>
                  <a:srgbClr val="0070C0"/>
                </a:solidFill>
                <a:latin typeface="Meiryo UI" panose="020B0604030504040204" pitchFamily="50" charset="-128"/>
                <a:ea typeface="Meiryo UI" panose="020B0604030504040204" pitchFamily="50" charset="-128"/>
              </a:rPr>
              <a:t>ください。</a:t>
            </a:r>
          </a:p>
          <a:p>
            <a:endParaRPr lang="en-US" altLang="ja-JP" sz="2000" dirty="0">
              <a:solidFill>
                <a:srgbClr val="0070C0"/>
              </a:solidFill>
              <a:latin typeface="Meiryo UI" panose="020B0604030504040204" pitchFamily="50" charset="-128"/>
              <a:ea typeface="Meiryo UI" panose="020B0604030504040204" pitchFamily="50" charset="-128"/>
            </a:endParaRPr>
          </a:p>
          <a:p>
            <a:r>
              <a:rPr lang="en-US" altLang="ja-JP" sz="2000" dirty="0">
                <a:solidFill>
                  <a:srgbClr val="0070C0"/>
                </a:solidFill>
                <a:latin typeface="Meiryo UI" panose="020B0604030504040204" pitchFamily="50" charset="-128"/>
                <a:ea typeface="Meiryo UI" panose="020B0604030504040204" pitchFamily="50" charset="-128"/>
              </a:rPr>
              <a:t>※</a:t>
            </a:r>
            <a:r>
              <a:rPr lang="ja-JP" altLang="en-US" sz="2000" dirty="0">
                <a:solidFill>
                  <a:srgbClr val="0070C0"/>
                </a:solidFill>
                <a:latin typeface="Meiryo UI" panose="020B0604030504040204" pitchFamily="50" charset="-128"/>
                <a:ea typeface="Meiryo UI" panose="020B0604030504040204" pitchFamily="50" charset="-128"/>
              </a:rPr>
              <a:t>市場全体の規模からの○％シェアといった想定ではなく、特定の顧客層へフォーカスした市場シェアから、獲得可</a:t>
            </a:r>
            <a:endParaRPr lang="en-US" altLang="ja-JP" sz="2000" dirty="0">
              <a:solidFill>
                <a:srgbClr val="0070C0"/>
              </a:solidFill>
              <a:latin typeface="Meiryo UI" panose="020B0604030504040204" pitchFamily="50" charset="-128"/>
              <a:ea typeface="Meiryo UI" panose="020B0604030504040204" pitchFamily="50" charset="-128"/>
            </a:endParaRPr>
          </a:p>
          <a:p>
            <a:r>
              <a:rPr lang="ja-JP" altLang="en-US" sz="2000" dirty="0">
                <a:solidFill>
                  <a:srgbClr val="0070C0"/>
                </a:solidFill>
                <a:latin typeface="Meiryo UI" panose="020B0604030504040204" pitchFamily="50" charset="-128"/>
                <a:ea typeface="Meiryo UI" panose="020B0604030504040204" pitchFamily="50" charset="-128"/>
              </a:rPr>
              <a:t>　能な市場規模、最後に狙う市場全体の規模の流れで予測することを推奨します。</a:t>
            </a:r>
          </a:p>
          <a:p>
            <a:endParaRPr lang="en-US" altLang="ja-JP" sz="2000" dirty="0">
              <a:solidFill>
                <a:srgbClr val="0070C0"/>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4637806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 name="正方形/長方形 61">
            <a:extLst>
              <a:ext uri="{FF2B5EF4-FFF2-40B4-BE49-F238E27FC236}">
                <a16:creationId xmlns:a16="http://schemas.microsoft.com/office/drawing/2014/main" id="{3F151102-422F-4674-8CE7-44134E474FC4}"/>
              </a:ext>
            </a:extLst>
          </p:cNvPr>
          <p:cNvSpPr/>
          <p:nvPr/>
        </p:nvSpPr>
        <p:spPr>
          <a:xfrm>
            <a:off x="0" y="6639339"/>
            <a:ext cx="12192000" cy="218661"/>
          </a:xfrm>
          <a:prstGeom prst="rect">
            <a:avLst/>
          </a:prstGeom>
          <a:solidFill>
            <a:srgbClr val="A0D8E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0" name="テキスト ボックス 59">
            <a:extLst>
              <a:ext uri="{FF2B5EF4-FFF2-40B4-BE49-F238E27FC236}">
                <a16:creationId xmlns:a16="http://schemas.microsoft.com/office/drawing/2014/main" id="{C24DDCD4-C5C5-4E66-9A35-15573FB9D6D5}"/>
              </a:ext>
            </a:extLst>
          </p:cNvPr>
          <p:cNvSpPr txBox="1"/>
          <p:nvPr/>
        </p:nvSpPr>
        <p:spPr>
          <a:xfrm>
            <a:off x="468458" y="1155537"/>
            <a:ext cx="9558126" cy="584775"/>
          </a:xfrm>
          <a:prstGeom prst="rect">
            <a:avLst/>
          </a:prstGeom>
          <a:noFill/>
        </p:spPr>
        <p:txBody>
          <a:bodyPr wrap="square" rtlCol="0">
            <a:spAutoFit/>
          </a:bodyPr>
          <a:lstStyle/>
          <a:p>
            <a:r>
              <a:rPr lang="ja-JP" altLang="en-US" sz="3200" spc="-150" dirty="0">
                <a:latin typeface="Meiryo UI" panose="020B0604030504040204" pitchFamily="50" charset="-128"/>
                <a:ea typeface="Meiryo UI" panose="020B0604030504040204" pitchFamily="50" charset="-128"/>
              </a:rPr>
              <a:t>競合分析</a:t>
            </a:r>
            <a:endParaRPr lang="en-US" altLang="ja-JP" sz="3200" spc="-150" dirty="0">
              <a:latin typeface="Meiryo UI" panose="020B0604030504040204" pitchFamily="50" charset="-128"/>
              <a:ea typeface="Meiryo UI" panose="020B0604030504040204" pitchFamily="50" charset="-128"/>
            </a:endParaRPr>
          </a:p>
        </p:txBody>
      </p:sp>
      <p:sp>
        <p:nvSpPr>
          <p:cNvPr id="5" name="テキスト ボックス 4">
            <a:extLst>
              <a:ext uri="{FF2B5EF4-FFF2-40B4-BE49-F238E27FC236}">
                <a16:creationId xmlns:a16="http://schemas.microsoft.com/office/drawing/2014/main" id="{630537A2-F019-42D8-A828-70398D97E83E}"/>
              </a:ext>
            </a:extLst>
          </p:cNvPr>
          <p:cNvSpPr txBox="1"/>
          <p:nvPr/>
        </p:nvSpPr>
        <p:spPr>
          <a:xfrm>
            <a:off x="341237" y="2239413"/>
            <a:ext cx="11371034" cy="4093428"/>
          </a:xfrm>
          <a:prstGeom prst="rect">
            <a:avLst/>
          </a:prstGeom>
          <a:noFill/>
        </p:spPr>
        <p:txBody>
          <a:bodyPr wrap="square" rtlCol="0">
            <a:spAutoFit/>
          </a:bodyPr>
          <a:lstStyle/>
          <a:p>
            <a:r>
              <a:rPr lang="ja-JP" altLang="en-US" sz="2000" dirty="0">
                <a:solidFill>
                  <a:srgbClr val="0070C0"/>
                </a:solidFill>
                <a:latin typeface="Meiryo UI" panose="020B0604030504040204" pitchFamily="50" charset="-128"/>
                <a:ea typeface="Meiryo UI" panose="020B0604030504040204" pitchFamily="50" charset="-128"/>
              </a:rPr>
              <a:t>このスライドでは、開発予定の製品・サービスについて他社との競合の状況を説明してください。</a:t>
            </a:r>
            <a:endParaRPr lang="en-US" altLang="ja-JP" sz="2000" dirty="0">
              <a:solidFill>
                <a:srgbClr val="0070C0"/>
              </a:solidFill>
              <a:latin typeface="Meiryo UI" panose="020B0604030504040204" pitchFamily="50" charset="-128"/>
              <a:ea typeface="Meiryo UI" panose="020B0604030504040204" pitchFamily="50" charset="-128"/>
            </a:endParaRPr>
          </a:p>
          <a:p>
            <a:endParaRPr lang="en-US" altLang="ja-JP" sz="2000" dirty="0">
              <a:solidFill>
                <a:srgbClr val="0070C0"/>
              </a:solidFill>
              <a:latin typeface="Meiryo UI" panose="020B0604030504040204" pitchFamily="50" charset="-128"/>
              <a:ea typeface="Meiryo UI" panose="020B0604030504040204" pitchFamily="50" charset="-128"/>
            </a:endParaRPr>
          </a:p>
          <a:p>
            <a:r>
              <a:rPr lang="en-US" altLang="ja-JP" sz="2000" dirty="0">
                <a:solidFill>
                  <a:srgbClr val="0070C0"/>
                </a:solidFill>
                <a:latin typeface="Meiryo UI" panose="020B0604030504040204" pitchFamily="50" charset="-128"/>
                <a:ea typeface="Meiryo UI" panose="020B0604030504040204" pitchFamily="50" charset="-128"/>
              </a:rPr>
              <a:t>※</a:t>
            </a:r>
            <a:r>
              <a:rPr lang="ja-JP" altLang="en-US" sz="2000" dirty="0">
                <a:solidFill>
                  <a:srgbClr val="0070C0"/>
                </a:solidFill>
                <a:latin typeface="Meiryo UI" panose="020B0604030504040204" pitchFamily="50" charset="-128"/>
                <a:ea typeface="Meiryo UI" panose="020B0604030504040204" pitchFamily="50" charset="-128"/>
              </a:rPr>
              <a:t>様式１　研究開発課題の概要　５．構想（４）製品・サービスの独自価値、（６）解決手段　②シーズ</a:t>
            </a:r>
            <a:endParaRPr lang="en-US" altLang="ja-JP" sz="2000" dirty="0">
              <a:solidFill>
                <a:srgbClr val="0070C0"/>
              </a:solidFill>
              <a:latin typeface="Meiryo UI" panose="020B0604030504040204" pitchFamily="50" charset="-128"/>
              <a:ea typeface="Meiryo UI" panose="020B0604030504040204" pitchFamily="50" charset="-128"/>
            </a:endParaRPr>
          </a:p>
          <a:p>
            <a:r>
              <a:rPr lang="ja-JP" altLang="en-US" sz="2000" dirty="0">
                <a:solidFill>
                  <a:srgbClr val="0070C0"/>
                </a:solidFill>
                <a:latin typeface="Meiryo UI" panose="020B0604030504040204" pitchFamily="50" charset="-128"/>
                <a:ea typeface="Meiryo UI" panose="020B0604030504040204" pitchFamily="50" charset="-128"/>
              </a:rPr>
              <a:t>　の革新性・優位性（類似技術・先行技術等の状況分析含む）、（７）規制・事業化リスク　の内容等を参</a:t>
            </a:r>
            <a:endParaRPr lang="en-US" altLang="ja-JP" sz="2000" dirty="0">
              <a:solidFill>
                <a:srgbClr val="0070C0"/>
              </a:solidFill>
              <a:latin typeface="Meiryo UI" panose="020B0604030504040204" pitchFamily="50" charset="-128"/>
              <a:ea typeface="Meiryo UI" panose="020B0604030504040204" pitchFamily="50" charset="-128"/>
            </a:endParaRPr>
          </a:p>
          <a:p>
            <a:r>
              <a:rPr lang="ja-JP" altLang="en-US" sz="2000" dirty="0">
                <a:solidFill>
                  <a:srgbClr val="0070C0"/>
                </a:solidFill>
                <a:latin typeface="Meiryo UI" panose="020B0604030504040204" pitchFamily="50" charset="-128"/>
                <a:ea typeface="Meiryo UI" panose="020B0604030504040204" pitchFamily="50" charset="-128"/>
              </a:rPr>
              <a:t>　考にして作成してください。</a:t>
            </a:r>
            <a:endParaRPr lang="en-US" altLang="ja-JP" sz="2000" dirty="0">
              <a:solidFill>
                <a:srgbClr val="0070C0"/>
              </a:solidFill>
              <a:latin typeface="Meiryo UI" panose="020B0604030504040204" pitchFamily="50" charset="-128"/>
              <a:ea typeface="Meiryo UI" panose="020B0604030504040204" pitchFamily="50" charset="-128"/>
            </a:endParaRPr>
          </a:p>
          <a:p>
            <a:endParaRPr lang="en-US" altLang="ja-JP" sz="2000" dirty="0">
              <a:solidFill>
                <a:srgbClr val="0070C0"/>
              </a:solidFill>
              <a:latin typeface="Meiryo UI" panose="020B0604030504040204" pitchFamily="50" charset="-128"/>
              <a:ea typeface="Meiryo UI" panose="020B0604030504040204" pitchFamily="50" charset="-128"/>
            </a:endParaRPr>
          </a:p>
          <a:p>
            <a:r>
              <a:rPr lang="en-US" altLang="ja-JP" sz="2000" dirty="0">
                <a:solidFill>
                  <a:srgbClr val="0070C0"/>
                </a:solidFill>
                <a:latin typeface="Meiryo UI" panose="020B0604030504040204" pitchFamily="50" charset="-128"/>
                <a:ea typeface="Meiryo UI" panose="020B0604030504040204" pitchFamily="50" charset="-128"/>
              </a:rPr>
              <a:t>※</a:t>
            </a:r>
            <a:r>
              <a:rPr lang="ja-JP" altLang="en-US" sz="2000" dirty="0">
                <a:solidFill>
                  <a:srgbClr val="0070C0"/>
                </a:solidFill>
                <a:latin typeface="Meiryo UI" panose="020B0604030504040204" pitchFamily="50" charset="-128"/>
                <a:ea typeface="Meiryo UI" panose="020B0604030504040204" pitchFamily="50" charset="-128"/>
              </a:rPr>
              <a:t>既存の製品・サービスとの競合、将来的に想定される製品サービスとの競合等について検討してください。</a:t>
            </a:r>
          </a:p>
          <a:p>
            <a:endParaRPr lang="en-US" altLang="ja-JP" sz="2000" dirty="0">
              <a:solidFill>
                <a:srgbClr val="0070C0"/>
              </a:solidFill>
              <a:latin typeface="Meiryo UI" panose="020B0604030504040204" pitchFamily="50" charset="-128"/>
              <a:ea typeface="Meiryo UI" panose="020B0604030504040204" pitchFamily="50" charset="-128"/>
            </a:endParaRPr>
          </a:p>
          <a:p>
            <a:r>
              <a:rPr lang="en-US" altLang="ja-JP" sz="2000" dirty="0">
                <a:solidFill>
                  <a:srgbClr val="0070C0"/>
                </a:solidFill>
                <a:latin typeface="Meiryo UI" panose="020B0604030504040204" pitchFamily="50" charset="-128"/>
                <a:ea typeface="Meiryo UI" panose="020B0604030504040204" pitchFamily="50" charset="-128"/>
              </a:rPr>
              <a:t>※</a:t>
            </a:r>
            <a:r>
              <a:rPr lang="ja-JP" altLang="en-US" sz="2000" dirty="0">
                <a:solidFill>
                  <a:srgbClr val="0070C0"/>
                </a:solidFill>
                <a:latin typeface="Meiryo UI" panose="020B0604030504040204" pitchFamily="50" charset="-128"/>
                <a:ea typeface="Meiryo UI" panose="020B0604030504040204" pitchFamily="50" charset="-128"/>
              </a:rPr>
              <a:t>ポジショニングマップ等のフレームワークを活用して、競合と比較した優位性や差別化要因等を分かりやすく説明</a:t>
            </a:r>
            <a:endParaRPr lang="en-US" altLang="ja-JP" sz="2000" dirty="0">
              <a:solidFill>
                <a:srgbClr val="0070C0"/>
              </a:solidFill>
              <a:latin typeface="Meiryo UI" panose="020B0604030504040204" pitchFamily="50" charset="-128"/>
              <a:ea typeface="Meiryo UI" panose="020B0604030504040204" pitchFamily="50" charset="-128"/>
            </a:endParaRPr>
          </a:p>
          <a:p>
            <a:r>
              <a:rPr lang="ja-JP" altLang="en-US" sz="2000" dirty="0">
                <a:solidFill>
                  <a:srgbClr val="0070C0"/>
                </a:solidFill>
                <a:latin typeface="Meiryo UI" panose="020B0604030504040204" pitchFamily="50" charset="-128"/>
                <a:ea typeface="Meiryo UI" panose="020B0604030504040204" pitchFamily="50" charset="-128"/>
              </a:rPr>
              <a:t>　してください。</a:t>
            </a:r>
          </a:p>
          <a:p>
            <a:endParaRPr lang="en-US" altLang="ja-JP" sz="2000" dirty="0">
              <a:solidFill>
                <a:srgbClr val="0070C0"/>
              </a:solidFill>
              <a:latin typeface="Meiryo UI" panose="020B0604030504040204" pitchFamily="50" charset="-128"/>
              <a:ea typeface="Meiryo UI" panose="020B0604030504040204" pitchFamily="50" charset="-128"/>
            </a:endParaRPr>
          </a:p>
          <a:p>
            <a:r>
              <a:rPr lang="en-US" altLang="ja-JP" sz="2000" dirty="0">
                <a:solidFill>
                  <a:srgbClr val="0070C0"/>
                </a:solidFill>
                <a:latin typeface="Meiryo UI" panose="020B0604030504040204" pitchFamily="50" charset="-128"/>
                <a:ea typeface="Meiryo UI" panose="020B0604030504040204" pitchFamily="50" charset="-128"/>
              </a:rPr>
              <a:t>※</a:t>
            </a:r>
            <a:r>
              <a:rPr lang="ja-JP" altLang="en-US" sz="2000" dirty="0">
                <a:solidFill>
                  <a:srgbClr val="0070C0"/>
                </a:solidFill>
                <a:latin typeface="Meiryo UI" panose="020B0604030504040204" pitchFamily="50" charset="-128"/>
                <a:ea typeface="Meiryo UI" panose="020B0604030504040204" pitchFamily="50" charset="-128"/>
              </a:rPr>
              <a:t>先行企業にない製品・サービスの圧倒的優位性、社会を革新するようなインパクトについて記載してください</a:t>
            </a:r>
          </a:p>
          <a:p>
            <a:endParaRPr lang="en-US" altLang="ja-JP" sz="2000" dirty="0">
              <a:solidFill>
                <a:srgbClr val="0070C0"/>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3231011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 name="正方形/長方形 61">
            <a:extLst>
              <a:ext uri="{FF2B5EF4-FFF2-40B4-BE49-F238E27FC236}">
                <a16:creationId xmlns:a16="http://schemas.microsoft.com/office/drawing/2014/main" id="{3F151102-422F-4674-8CE7-44134E474FC4}"/>
              </a:ext>
            </a:extLst>
          </p:cNvPr>
          <p:cNvSpPr/>
          <p:nvPr/>
        </p:nvSpPr>
        <p:spPr>
          <a:xfrm>
            <a:off x="0" y="6639339"/>
            <a:ext cx="12192000" cy="218661"/>
          </a:xfrm>
          <a:prstGeom prst="rect">
            <a:avLst/>
          </a:prstGeom>
          <a:solidFill>
            <a:srgbClr val="A0D8E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0" name="テキスト ボックス 59">
            <a:extLst>
              <a:ext uri="{FF2B5EF4-FFF2-40B4-BE49-F238E27FC236}">
                <a16:creationId xmlns:a16="http://schemas.microsoft.com/office/drawing/2014/main" id="{C24DDCD4-C5C5-4E66-9A35-15573FB9D6D5}"/>
              </a:ext>
            </a:extLst>
          </p:cNvPr>
          <p:cNvSpPr txBox="1"/>
          <p:nvPr/>
        </p:nvSpPr>
        <p:spPr>
          <a:xfrm>
            <a:off x="468458" y="1155537"/>
            <a:ext cx="9558126" cy="584775"/>
          </a:xfrm>
          <a:prstGeom prst="rect">
            <a:avLst/>
          </a:prstGeom>
          <a:noFill/>
        </p:spPr>
        <p:txBody>
          <a:bodyPr wrap="square" rtlCol="0">
            <a:spAutoFit/>
          </a:bodyPr>
          <a:lstStyle/>
          <a:p>
            <a:r>
              <a:rPr lang="ja-JP" altLang="en-US" sz="3200" spc="-150" dirty="0">
                <a:latin typeface="Meiryo UI" panose="020B0604030504040204" pitchFamily="50" charset="-128"/>
                <a:ea typeface="Meiryo UI" panose="020B0604030504040204" pitchFamily="50" charset="-128"/>
              </a:rPr>
              <a:t>ビジネスモデル</a:t>
            </a:r>
            <a:endParaRPr lang="en-US" altLang="ja-JP" sz="3200" spc="-150" dirty="0">
              <a:latin typeface="Meiryo UI" panose="020B0604030504040204" pitchFamily="50" charset="-128"/>
              <a:ea typeface="Meiryo UI" panose="020B0604030504040204" pitchFamily="50" charset="-128"/>
            </a:endParaRPr>
          </a:p>
        </p:txBody>
      </p:sp>
      <p:sp>
        <p:nvSpPr>
          <p:cNvPr id="5" name="テキスト ボックス 4">
            <a:extLst>
              <a:ext uri="{FF2B5EF4-FFF2-40B4-BE49-F238E27FC236}">
                <a16:creationId xmlns:a16="http://schemas.microsoft.com/office/drawing/2014/main" id="{630537A2-F019-42D8-A828-70398D97E83E}"/>
              </a:ext>
            </a:extLst>
          </p:cNvPr>
          <p:cNvSpPr txBox="1"/>
          <p:nvPr/>
        </p:nvSpPr>
        <p:spPr>
          <a:xfrm>
            <a:off x="341237" y="2239413"/>
            <a:ext cx="11371034" cy="3170099"/>
          </a:xfrm>
          <a:prstGeom prst="rect">
            <a:avLst/>
          </a:prstGeom>
          <a:noFill/>
        </p:spPr>
        <p:txBody>
          <a:bodyPr wrap="square" rtlCol="0">
            <a:spAutoFit/>
          </a:bodyPr>
          <a:lstStyle/>
          <a:p>
            <a:r>
              <a:rPr lang="ja-JP" altLang="en-US" sz="2000" dirty="0">
                <a:solidFill>
                  <a:srgbClr val="0070C0"/>
                </a:solidFill>
                <a:latin typeface="Meiryo UI" panose="020B0604030504040204" pitchFamily="50" charset="-128"/>
                <a:ea typeface="Meiryo UI" panose="020B0604030504040204" pitchFamily="50" charset="-128"/>
              </a:rPr>
              <a:t>このスライドでは、開発する製品・サービスにより、どのようにして収益をあげるのか説明してください。</a:t>
            </a:r>
            <a:endParaRPr lang="en-US" altLang="ja-JP" sz="2000" dirty="0">
              <a:solidFill>
                <a:srgbClr val="0070C0"/>
              </a:solidFill>
              <a:latin typeface="Meiryo UI" panose="020B0604030504040204" pitchFamily="50" charset="-128"/>
              <a:ea typeface="Meiryo UI" panose="020B0604030504040204" pitchFamily="50" charset="-128"/>
            </a:endParaRPr>
          </a:p>
          <a:p>
            <a:endParaRPr lang="en-US" altLang="ja-JP" sz="2000" dirty="0">
              <a:solidFill>
                <a:srgbClr val="0070C0"/>
              </a:solidFill>
              <a:latin typeface="Meiryo UI" panose="020B0604030504040204" pitchFamily="50" charset="-128"/>
              <a:ea typeface="Meiryo UI" panose="020B0604030504040204" pitchFamily="50" charset="-128"/>
            </a:endParaRPr>
          </a:p>
          <a:p>
            <a:r>
              <a:rPr lang="en-US" altLang="ja-JP" sz="2000" dirty="0">
                <a:solidFill>
                  <a:srgbClr val="0070C0"/>
                </a:solidFill>
                <a:latin typeface="Meiryo UI" panose="020B0604030504040204" pitchFamily="50" charset="-128"/>
                <a:ea typeface="Meiryo UI" panose="020B0604030504040204" pitchFamily="50" charset="-128"/>
              </a:rPr>
              <a:t>※</a:t>
            </a:r>
            <a:r>
              <a:rPr lang="ja-JP" altLang="en-US" sz="2000" dirty="0">
                <a:solidFill>
                  <a:srgbClr val="0070C0"/>
                </a:solidFill>
                <a:latin typeface="Meiryo UI" panose="020B0604030504040204" pitchFamily="50" charset="-128"/>
                <a:ea typeface="Meiryo UI" panose="020B0604030504040204" pitchFamily="50" charset="-128"/>
              </a:rPr>
              <a:t>様式１　研究開発課題の概要　５．構想（２）顧客候補、（３）顧客の課題、（４）製品・サービスの</a:t>
            </a:r>
            <a:endParaRPr lang="en-US" altLang="ja-JP" sz="2000" dirty="0">
              <a:solidFill>
                <a:srgbClr val="0070C0"/>
              </a:solidFill>
              <a:latin typeface="Meiryo UI" panose="020B0604030504040204" pitchFamily="50" charset="-128"/>
              <a:ea typeface="Meiryo UI" panose="020B0604030504040204" pitchFamily="50" charset="-128"/>
            </a:endParaRPr>
          </a:p>
          <a:p>
            <a:r>
              <a:rPr lang="ja-JP" altLang="en-US" sz="2000" dirty="0">
                <a:solidFill>
                  <a:srgbClr val="0070C0"/>
                </a:solidFill>
                <a:latin typeface="Meiryo UI" panose="020B0604030504040204" pitchFamily="50" charset="-128"/>
                <a:ea typeface="Meiryo UI" panose="020B0604030504040204" pitchFamily="50" charset="-128"/>
              </a:rPr>
              <a:t>　独自価値、</a:t>
            </a:r>
            <a:r>
              <a:rPr lang="ja-JP" altLang="en-US" sz="2000" dirty="0">
                <a:solidFill>
                  <a:srgbClr val="0070C0"/>
                </a:solidFill>
                <a:highlight>
                  <a:srgbClr val="FFFF00"/>
                </a:highlight>
                <a:latin typeface="Meiryo UI" panose="020B0604030504040204" pitchFamily="50" charset="-128"/>
                <a:ea typeface="Meiryo UI" panose="020B0604030504040204" pitchFamily="50" charset="-128"/>
              </a:rPr>
              <a:t>（５）ビジネスモデル、 </a:t>
            </a:r>
            <a:r>
              <a:rPr lang="ja-JP" altLang="en-US" sz="2000" dirty="0">
                <a:solidFill>
                  <a:srgbClr val="0070C0"/>
                </a:solidFill>
                <a:latin typeface="Meiryo UI" panose="020B0604030504040204" pitchFamily="50" charset="-128"/>
                <a:ea typeface="Meiryo UI" panose="020B0604030504040204" pitchFamily="50" charset="-128"/>
              </a:rPr>
              <a:t>（７）規制・事業化リスク　の内容等を参考にして作成してください。</a:t>
            </a:r>
            <a:endParaRPr lang="en-US" altLang="ja-JP" sz="2000" dirty="0">
              <a:solidFill>
                <a:srgbClr val="0070C0"/>
              </a:solidFill>
              <a:latin typeface="Meiryo UI" panose="020B0604030504040204" pitchFamily="50" charset="-128"/>
              <a:ea typeface="Meiryo UI" panose="020B0604030504040204" pitchFamily="50" charset="-128"/>
            </a:endParaRPr>
          </a:p>
          <a:p>
            <a:endParaRPr lang="en-US" altLang="ja-JP" sz="2000" dirty="0">
              <a:solidFill>
                <a:srgbClr val="0070C0"/>
              </a:solidFill>
              <a:latin typeface="Meiryo UI" panose="020B0604030504040204" pitchFamily="50" charset="-128"/>
              <a:ea typeface="Meiryo UI" panose="020B0604030504040204" pitchFamily="50" charset="-128"/>
            </a:endParaRPr>
          </a:p>
          <a:p>
            <a:r>
              <a:rPr lang="en-US" altLang="ja-JP" sz="2000" dirty="0">
                <a:solidFill>
                  <a:srgbClr val="0070C0"/>
                </a:solidFill>
                <a:latin typeface="Meiryo UI" panose="020B0604030504040204" pitchFamily="50" charset="-128"/>
                <a:ea typeface="Meiryo UI" panose="020B0604030504040204" pitchFamily="50" charset="-128"/>
              </a:rPr>
              <a:t>※</a:t>
            </a:r>
            <a:r>
              <a:rPr lang="ja-JP" altLang="en-US" sz="2000" dirty="0">
                <a:solidFill>
                  <a:srgbClr val="0070C0"/>
                </a:solidFill>
                <a:latin typeface="Meiryo UI" panose="020B0604030504040204" pitchFamily="50" charset="-128"/>
                <a:ea typeface="Meiryo UI" panose="020B0604030504040204" pitchFamily="50" charset="-128"/>
              </a:rPr>
              <a:t>どのような製品・サービスを提供して、誰からどのようにお金をもらうのか、製品・サービスを提供するために必要な</a:t>
            </a:r>
            <a:endParaRPr lang="en-US" altLang="ja-JP" sz="2000" dirty="0">
              <a:solidFill>
                <a:srgbClr val="0070C0"/>
              </a:solidFill>
              <a:latin typeface="Meiryo UI" panose="020B0604030504040204" pitchFamily="50" charset="-128"/>
              <a:ea typeface="Meiryo UI" panose="020B0604030504040204" pitchFamily="50" charset="-128"/>
            </a:endParaRPr>
          </a:p>
          <a:p>
            <a:r>
              <a:rPr lang="ja-JP" altLang="en-US" sz="2000" dirty="0">
                <a:solidFill>
                  <a:srgbClr val="0070C0"/>
                </a:solidFill>
                <a:latin typeface="Meiryo UI" panose="020B0604030504040204" pitchFamily="50" charset="-128"/>
                <a:ea typeface="Meiryo UI" panose="020B0604030504040204" pitchFamily="50" charset="-128"/>
              </a:rPr>
              <a:t>　コストは何かについて、現時点での構想を記載してください。</a:t>
            </a:r>
          </a:p>
          <a:p>
            <a:endParaRPr lang="en-US" altLang="ja-JP" sz="2000" dirty="0">
              <a:solidFill>
                <a:srgbClr val="0070C0"/>
              </a:solidFill>
              <a:latin typeface="Meiryo UI" panose="020B0604030504040204" pitchFamily="50" charset="-128"/>
              <a:ea typeface="Meiryo UI" panose="020B0604030504040204" pitchFamily="50" charset="-128"/>
            </a:endParaRPr>
          </a:p>
          <a:p>
            <a:r>
              <a:rPr lang="en-US" altLang="ja-JP" sz="2000" dirty="0">
                <a:solidFill>
                  <a:srgbClr val="0070C0"/>
                </a:solidFill>
                <a:latin typeface="Meiryo UI" panose="020B0604030504040204" pitchFamily="50" charset="-128"/>
                <a:ea typeface="Meiryo UI" panose="020B0604030504040204" pitchFamily="50" charset="-128"/>
              </a:rPr>
              <a:t>※</a:t>
            </a:r>
            <a:r>
              <a:rPr lang="ja-JP" altLang="en-US" sz="2000" dirty="0">
                <a:solidFill>
                  <a:srgbClr val="0070C0"/>
                </a:solidFill>
                <a:latin typeface="Meiryo UI" panose="020B0604030504040204" pitchFamily="50" charset="-128"/>
                <a:ea typeface="Meiryo UI" panose="020B0604030504040204" pitchFamily="50" charset="-128"/>
              </a:rPr>
              <a:t>複数のビジネスプランが考えられる場合、一番可能性の高いものに絞って説明してください。</a:t>
            </a:r>
          </a:p>
          <a:p>
            <a:endParaRPr lang="en-US" altLang="ja-JP" sz="2000" dirty="0">
              <a:solidFill>
                <a:srgbClr val="0070C0"/>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7491084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 name="正方形/長方形 61">
            <a:extLst>
              <a:ext uri="{FF2B5EF4-FFF2-40B4-BE49-F238E27FC236}">
                <a16:creationId xmlns:a16="http://schemas.microsoft.com/office/drawing/2014/main" id="{3F151102-422F-4674-8CE7-44134E474FC4}"/>
              </a:ext>
            </a:extLst>
          </p:cNvPr>
          <p:cNvSpPr/>
          <p:nvPr/>
        </p:nvSpPr>
        <p:spPr>
          <a:xfrm>
            <a:off x="0" y="6639339"/>
            <a:ext cx="12192000" cy="218661"/>
          </a:xfrm>
          <a:prstGeom prst="rect">
            <a:avLst/>
          </a:prstGeom>
          <a:solidFill>
            <a:srgbClr val="A0D8E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0" name="テキスト ボックス 59">
            <a:extLst>
              <a:ext uri="{FF2B5EF4-FFF2-40B4-BE49-F238E27FC236}">
                <a16:creationId xmlns:a16="http://schemas.microsoft.com/office/drawing/2014/main" id="{C24DDCD4-C5C5-4E66-9A35-15573FB9D6D5}"/>
              </a:ext>
            </a:extLst>
          </p:cNvPr>
          <p:cNvSpPr txBox="1"/>
          <p:nvPr/>
        </p:nvSpPr>
        <p:spPr>
          <a:xfrm>
            <a:off x="468458" y="1155537"/>
            <a:ext cx="9558126" cy="584775"/>
          </a:xfrm>
          <a:prstGeom prst="rect">
            <a:avLst/>
          </a:prstGeom>
          <a:noFill/>
        </p:spPr>
        <p:txBody>
          <a:bodyPr wrap="square" rtlCol="0">
            <a:spAutoFit/>
          </a:bodyPr>
          <a:lstStyle/>
          <a:p>
            <a:r>
              <a:rPr lang="ja-JP" altLang="en-US" sz="3200" spc="-150" dirty="0">
                <a:latin typeface="Meiryo UI" panose="020B0604030504040204" pitchFamily="50" charset="-128"/>
                <a:ea typeface="Meiryo UI" panose="020B0604030504040204" pitchFamily="50" charset="-128"/>
              </a:rPr>
              <a:t>実施体制</a:t>
            </a:r>
            <a:endParaRPr lang="en-US" altLang="ja-JP" sz="3200" spc="-150" dirty="0">
              <a:latin typeface="Meiryo UI" panose="020B0604030504040204" pitchFamily="50" charset="-128"/>
              <a:ea typeface="Meiryo UI" panose="020B0604030504040204" pitchFamily="50" charset="-128"/>
            </a:endParaRPr>
          </a:p>
        </p:txBody>
      </p:sp>
      <p:sp>
        <p:nvSpPr>
          <p:cNvPr id="5" name="テキスト ボックス 4">
            <a:extLst>
              <a:ext uri="{FF2B5EF4-FFF2-40B4-BE49-F238E27FC236}">
                <a16:creationId xmlns:a16="http://schemas.microsoft.com/office/drawing/2014/main" id="{630537A2-F019-42D8-A828-70398D97E83E}"/>
              </a:ext>
            </a:extLst>
          </p:cNvPr>
          <p:cNvSpPr txBox="1"/>
          <p:nvPr/>
        </p:nvSpPr>
        <p:spPr>
          <a:xfrm>
            <a:off x="341237" y="2239413"/>
            <a:ext cx="11371034" cy="3477875"/>
          </a:xfrm>
          <a:prstGeom prst="rect">
            <a:avLst/>
          </a:prstGeom>
          <a:noFill/>
        </p:spPr>
        <p:txBody>
          <a:bodyPr wrap="square" rtlCol="0">
            <a:spAutoFit/>
          </a:bodyPr>
          <a:lstStyle/>
          <a:p>
            <a:r>
              <a:rPr lang="ja-JP" altLang="en-US" sz="2000" dirty="0">
                <a:solidFill>
                  <a:srgbClr val="0070C0"/>
                </a:solidFill>
                <a:latin typeface="Meiryo UI" panose="020B0604030504040204" pitchFamily="50" charset="-128"/>
                <a:ea typeface="Meiryo UI" panose="020B0604030504040204" pitchFamily="50" charset="-128"/>
              </a:rPr>
              <a:t>このスライドでは、本プログラムの実施にあたって関係するメンバーとその役割分担を説明してください。</a:t>
            </a:r>
            <a:endParaRPr lang="en-US" altLang="ja-JP" sz="2000" dirty="0">
              <a:solidFill>
                <a:srgbClr val="0070C0"/>
              </a:solidFill>
              <a:latin typeface="Meiryo UI" panose="020B0604030504040204" pitchFamily="50" charset="-128"/>
              <a:ea typeface="Meiryo UI" panose="020B0604030504040204" pitchFamily="50" charset="-128"/>
            </a:endParaRPr>
          </a:p>
          <a:p>
            <a:endParaRPr lang="en-US" altLang="ja-JP" sz="2000" dirty="0">
              <a:solidFill>
                <a:srgbClr val="0070C0"/>
              </a:solidFill>
              <a:latin typeface="Meiryo UI" panose="020B0604030504040204" pitchFamily="50" charset="-128"/>
              <a:ea typeface="Meiryo UI" panose="020B0604030504040204" pitchFamily="50" charset="-128"/>
            </a:endParaRPr>
          </a:p>
          <a:p>
            <a:r>
              <a:rPr lang="en-US" altLang="ja-JP" sz="2000" dirty="0">
                <a:solidFill>
                  <a:srgbClr val="0070C0"/>
                </a:solidFill>
                <a:latin typeface="Meiryo UI" panose="020B0604030504040204" pitchFamily="50" charset="-128"/>
                <a:ea typeface="Meiryo UI" panose="020B0604030504040204" pitchFamily="50" charset="-128"/>
              </a:rPr>
              <a:t>※</a:t>
            </a:r>
            <a:r>
              <a:rPr lang="ja-JP" altLang="en-US" sz="2000" dirty="0">
                <a:solidFill>
                  <a:srgbClr val="0070C0"/>
                </a:solidFill>
                <a:latin typeface="Meiryo UI" panose="020B0604030504040204" pitchFamily="50" charset="-128"/>
                <a:ea typeface="Meiryo UI" panose="020B0604030504040204" pitchFamily="50" charset="-128"/>
              </a:rPr>
              <a:t>様式１　研究開発課題の概要　８．課題の推進体制の詳細、９．研究代表者等の専門分野・研究開発</a:t>
            </a:r>
            <a:endParaRPr lang="en-US" altLang="ja-JP" sz="2000" dirty="0">
              <a:solidFill>
                <a:srgbClr val="0070C0"/>
              </a:solidFill>
              <a:latin typeface="Meiryo UI" panose="020B0604030504040204" pitchFamily="50" charset="-128"/>
              <a:ea typeface="Meiryo UI" panose="020B0604030504040204" pitchFamily="50" charset="-128"/>
            </a:endParaRPr>
          </a:p>
          <a:p>
            <a:r>
              <a:rPr lang="ja-JP" altLang="en-US" sz="2000" dirty="0">
                <a:solidFill>
                  <a:srgbClr val="0070C0"/>
                </a:solidFill>
                <a:latin typeface="Meiryo UI" panose="020B0604030504040204" pitchFamily="50" charset="-128"/>
                <a:ea typeface="Meiryo UI" panose="020B0604030504040204" pitchFamily="50" charset="-128"/>
              </a:rPr>
              <a:t>　経歴等がわかる略歴　の内容をもとに作成してください。</a:t>
            </a:r>
            <a:endParaRPr lang="en-US" altLang="ja-JP" sz="2000" dirty="0">
              <a:solidFill>
                <a:srgbClr val="0070C0"/>
              </a:solidFill>
              <a:latin typeface="Meiryo UI" panose="020B0604030504040204" pitchFamily="50" charset="-128"/>
              <a:ea typeface="Meiryo UI" panose="020B0604030504040204" pitchFamily="50" charset="-128"/>
            </a:endParaRPr>
          </a:p>
          <a:p>
            <a:endParaRPr lang="en-US" altLang="ja-JP" sz="2000" dirty="0">
              <a:solidFill>
                <a:srgbClr val="0070C0"/>
              </a:solidFill>
              <a:latin typeface="Meiryo UI" panose="020B0604030504040204" pitchFamily="50" charset="-128"/>
              <a:ea typeface="Meiryo UI" panose="020B0604030504040204" pitchFamily="50" charset="-128"/>
            </a:endParaRPr>
          </a:p>
          <a:p>
            <a:r>
              <a:rPr lang="en-US" altLang="ja-JP" sz="2000" dirty="0">
                <a:solidFill>
                  <a:srgbClr val="0070C0"/>
                </a:solidFill>
                <a:latin typeface="Meiryo UI" panose="020B0604030504040204" pitchFamily="50" charset="-128"/>
                <a:ea typeface="Meiryo UI" panose="020B0604030504040204" pitchFamily="50" charset="-128"/>
              </a:rPr>
              <a:t>※</a:t>
            </a:r>
            <a:r>
              <a:rPr lang="ja-JP" altLang="en-US" sz="2000" dirty="0">
                <a:solidFill>
                  <a:srgbClr val="0070C0"/>
                </a:solidFill>
                <a:latin typeface="Meiryo UI" panose="020B0604030504040204" pitchFamily="50" charset="-128"/>
                <a:ea typeface="Meiryo UI" panose="020B0604030504040204" pitchFamily="50" charset="-128"/>
              </a:rPr>
              <a:t>研究代表者、研究分担者だけではなく、事業化推進機関、経営者候補人材等も含めて、チーム内の役割分</a:t>
            </a:r>
            <a:endParaRPr lang="en-US" altLang="ja-JP" sz="2000" dirty="0">
              <a:solidFill>
                <a:srgbClr val="0070C0"/>
              </a:solidFill>
              <a:latin typeface="Meiryo UI" panose="020B0604030504040204" pitchFamily="50" charset="-128"/>
              <a:ea typeface="Meiryo UI" panose="020B0604030504040204" pitchFamily="50" charset="-128"/>
            </a:endParaRPr>
          </a:p>
          <a:p>
            <a:r>
              <a:rPr lang="ja-JP" altLang="en-US" sz="2000" dirty="0">
                <a:solidFill>
                  <a:srgbClr val="0070C0"/>
                </a:solidFill>
                <a:latin typeface="Meiryo UI" panose="020B0604030504040204" pitchFamily="50" charset="-128"/>
                <a:ea typeface="Meiryo UI" panose="020B0604030504040204" pitchFamily="50" charset="-128"/>
              </a:rPr>
              <a:t>　担を記載してください。</a:t>
            </a:r>
          </a:p>
          <a:p>
            <a:endParaRPr lang="en-US" altLang="ja-JP" sz="2000" dirty="0">
              <a:solidFill>
                <a:srgbClr val="0070C0"/>
              </a:solidFill>
              <a:latin typeface="Meiryo UI" panose="020B0604030504040204" pitchFamily="50" charset="-128"/>
              <a:ea typeface="Meiryo UI" panose="020B0604030504040204" pitchFamily="50" charset="-128"/>
            </a:endParaRPr>
          </a:p>
          <a:p>
            <a:endParaRPr lang="en-US" altLang="ja-JP" sz="2000" dirty="0">
              <a:solidFill>
                <a:srgbClr val="0070C0"/>
              </a:solidFill>
              <a:latin typeface="Meiryo UI" panose="020B0604030504040204" pitchFamily="50" charset="-128"/>
              <a:ea typeface="Meiryo UI" panose="020B0604030504040204" pitchFamily="50" charset="-128"/>
            </a:endParaRPr>
          </a:p>
          <a:p>
            <a:endParaRPr lang="en-US" altLang="ja-JP" sz="2000" dirty="0">
              <a:solidFill>
                <a:srgbClr val="0070C0"/>
              </a:solidFill>
              <a:latin typeface="Meiryo UI" panose="020B0604030504040204" pitchFamily="50" charset="-128"/>
              <a:ea typeface="Meiryo UI" panose="020B0604030504040204" pitchFamily="50" charset="-128"/>
            </a:endParaRPr>
          </a:p>
          <a:p>
            <a:endParaRPr lang="en-US" altLang="ja-JP" sz="2000" dirty="0">
              <a:solidFill>
                <a:srgbClr val="0070C0"/>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196547699"/>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5829</TotalTime>
  <Words>1676</Words>
  <Application>Microsoft Office PowerPoint</Application>
  <PresentationFormat>ワイド画面</PresentationFormat>
  <Paragraphs>130</Paragraphs>
  <Slides>12</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12</vt:i4>
      </vt:variant>
    </vt:vector>
  </HeadingPairs>
  <TitlesOfParts>
    <vt:vector size="17" baseType="lpstr">
      <vt:lpstr>Meiryo UI</vt:lpstr>
      <vt:lpstr>游ゴシック</vt:lpstr>
      <vt:lpstr>游ゴシック Light</vt:lpstr>
      <vt:lpstr>Arial</vt:lpstr>
      <vt:lpstr>Office テーマ</vt:lpstr>
      <vt:lpstr>申請課題名</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角田 哲啓</dc:creator>
  <cp:lastModifiedBy>IJIE03</cp:lastModifiedBy>
  <cp:revision>53</cp:revision>
  <dcterms:created xsi:type="dcterms:W3CDTF">2024-04-08T01:41:28Z</dcterms:created>
  <dcterms:modified xsi:type="dcterms:W3CDTF">2025-07-02T01:14:48Z</dcterms:modified>
</cp:coreProperties>
</file>