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64" r:id="rId3"/>
    <p:sldId id="5265" r:id="rId4"/>
    <p:sldId id="5256" r:id="rId5"/>
    <p:sldId id="5258" r:id="rId6"/>
    <p:sldId id="5260" r:id="rId7"/>
    <p:sldId id="5259" r:id="rId8"/>
    <p:sldId id="5261" r:id="rId9"/>
    <p:sldId id="5262" r:id="rId10"/>
    <p:sldId id="5266" r:id="rId11"/>
    <p:sldId id="526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3" d="100"/>
          <a:sy n="113" d="100"/>
        </p:scale>
        <p:origin x="3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2024/12/23</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2024/12/23</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normAutofit/>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a:latin typeface="Meiryo UI" panose="020B0604030504040204" pitchFamily="50" charset="-128"/>
                <a:ea typeface="Meiryo UI" panose="020B0604030504040204" pitchFamily="50" charset="-128"/>
              </a:rPr>
              <a:t>事業化推進者：事業化推進機関名</a:t>
            </a:r>
            <a:r>
              <a:rPr lang="ja-JP" altLang="en-US" dirty="0">
                <a:latin typeface="Meiryo UI" panose="020B0604030504040204" pitchFamily="50" charset="-128"/>
                <a:ea typeface="Meiryo UI" panose="020B0604030504040204" pitchFamily="50" charset="-128"/>
              </a:rPr>
              <a:t>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785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2025</a:t>
            </a:r>
          </a:p>
          <a:p>
            <a:pPr algn="ctr"/>
            <a:r>
              <a:rPr lang="ja-JP" altLang="en-US" sz="1200" dirty="0">
                <a:solidFill>
                  <a:schemeClr val="tx1"/>
                </a:solidFill>
                <a:latin typeface="Meiryo UI" panose="020B0604030504040204" pitchFamily="50" charset="-128"/>
                <a:ea typeface="Meiryo UI" panose="020B0604030504040204" pitchFamily="50" charset="-128"/>
              </a:rPr>
              <a:t>ステップ２</a:t>
            </a:r>
          </a:p>
          <a:p>
            <a:pPr algn="ctr"/>
            <a:r>
              <a:rPr lang="zh-TW" altLang="en-US" sz="1600" dirty="0">
                <a:solidFill>
                  <a:schemeClr val="tx1"/>
                </a:solidFill>
                <a:latin typeface="Meiryo UI" panose="020B0604030504040204" pitchFamily="50" charset="-128"/>
                <a:ea typeface="Meiryo UI" panose="020B0604030504040204" pitchFamily="50" charset="-128"/>
              </a:rPr>
              <a:t>補足説明資料</a:t>
            </a:r>
            <a:r>
              <a:rPr lang="ja-JP" altLang="en-US" sz="1600" dirty="0">
                <a:solidFill>
                  <a:schemeClr val="tx1"/>
                </a:solidFill>
                <a:latin typeface="Meiryo UI" panose="020B0604030504040204" pitchFamily="50" charset="-128"/>
                <a:ea typeface="Meiryo UI" panose="020B0604030504040204" pitchFamily="50" charset="-128"/>
              </a:rPr>
              <a:t>（任意）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資金計画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このスライドでは、本プログラム実施期間中の資金計画を説明してください。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　課題予算書の内容をもと作成してください。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 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2026</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a:t>
            </a:r>
            <a:r>
              <a:rPr lang="en-US" altLang="ja-JP" sz="2000" dirty="0">
                <a:solidFill>
                  <a:srgbClr val="0070C0"/>
                </a:solidFill>
                <a:latin typeface="Meiryo UI" panose="020B0604030504040204" pitchFamily="50" charset="-128"/>
                <a:ea typeface="Meiryo UI" panose="020B0604030504040204" pitchFamily="50" charset="-128"/>
              </a:rPr>
              <a:t>2025</a:t>
            </a:r>
            <a:r>
              <a:rPr lang="ja-JP" altLang="en-US" sz="2000" dirty="0">
                <a:solidFill>
                  <a:srgbClr val="0070C0"/>
                </a:solidFill>
                <a:latin typeface="Meiryo UI" panose="020B0604030504040204" pitchFamily="50" charset="-128"/>
                <a:ea typeface="Meiryo UI" panose="020B0604030504040204" pitchFamily="50" charset="-128"/>
              </a:rPr>
              <a:t>年度～</a:t>
            </a:r>
            <a:r>
              <a:rPr lang="en-US" altLang="ja-JP" sz="2000" dirty="0">
                <a:solidFill>
                  <a:srgbClr val="0070C0"/>
                </a:solidFill>
                <a:latin typeface="Meiryo UI" panose="020B0604030504040204" pitchFamily="50" charset="-128"/>
                <a:ea typeface="Meiryo UI" panose="020B0604030504040204" pitchFamily="50" charset="-128"/>
              </a:rPr>
              <a:t>2027</a:t>
            </a:r>
            <a:r>
              <a:rPr lang="ja-JP" altLang="en-US" sz="2000" dirty="0">
                <a:solidFill>
                  <a:srgbClr val="0070C0"/>
                </a:solidFill>
                <a:latin typeface="Meiryo UI" panose="020B0604030504040204" pitchFamily="50" charset="-128"/>
                <a:ea typeface="Meiryo UI" panose="020B0604030504040204" pitchFamily="50" charset="-128"/>
              </a:rPr>
              <a:t>年度について作成してください。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ja-JP" altLang="en-US"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 「スタンダード＋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」は、様式１　研究開発課題の概要　５．構想（８）大規模な実証試験等の実施内容</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スタンダード＋</a:t>
            </a:r>
            <a:r>
              <a:rPr lang="en-US" altLang="ja-JP" sz="2000" dirty="0">
                <a:solidFill>
                  <a:srgbClr val="0070C0"/>
                </a:solidFill>
                <a:latin typeface="Meiryo UI" panose="020B0604030504040204" pitchFamily="50" charset="-128"/>
                <a:ea typeface="Meiryo UI" panose="020B0604030504040204" pitchFamily="50" charset="-128"/>
              </a:rPr>
              <a:t>α</a:t>
            </a:r>
            <a:r>
              <a:rPr lang="ja-JP" altLang="en-US" sz="2000" dirty="0">
                <a:solidFill>
                  <a:srgbClr val="0070C0"/>
                </a:solidFill>
                <a:latin typeface="Meiryo UI" panose="020B0604030504040204" pitchFamily="50" charset="-128"/>
                <a:ea typeface="Meiryo UI" panose="020B0604030504040204" pitchFamily="50" charset="-128"/>
              </a:rPr>
              <a:t>）の記載内容に従い、実証フィールドを用いた大規模な実証試験、医療・創薬系シーズに</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おける安全性試験、試作開発、データ取得等の必要性、具体的な実施内容を記載してください。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338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このスライドでは、本プログラムのステップ２終了後の取り組みについて、現時点の構想を説明してください。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６．スタートアップ設立に向けた計画（１）スタートアップ設立予定時期、</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（２）設立するスタートアップの</a:t>
            </a:r>
            <a:r>
              <a:rPr lang="en-US" altLang="ja-JP" sz="2000" dirty="0">
                <a:solidFill>
                  <a:srgbClr val="0070C0"/>
                </a:solidFill>
                <a:latin typeface="Meiryo UI" panose="020B0604030504040204" pitchFamily="50" charset="-128"/>
                <a:ea typeface="Meiryo UI" panose="020B0604030504040204" pitchFamily="50" charset="-128"/>
              </a:rPr>
              <a:t>EXIT</a:t>
            </a:r>
            <a:r>
              <a:rPr lang="ja-JP" altLang="en-US" sz="2000" dirty="0">
                <a:solidFill>
                  <a:srgbClr val="0070C0"/>
                </a:solidFill>
                <a:latin typeface="Meiryo UI" panose="020B0604030504040204" pitchFamily="50" charset="-128"/>
                <a:ea typeface="Meiryo UI" panose="020B0604030504040204" pitchFamily="50" charset="-128"/>
              </a:rPr>
              <a:t>の方針、（３）経営者候補人材の確保と育成に関する計画（その他</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事業化に必要な人材の確保含む）、（４）設立するスタートアップの経営に対する研究代表者の関与、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（５）設立するスタートアップへの資金調達計画、（６）国際市場への展開戦略　の内容等を参考にして作</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終了後に、スタートアップ設立から事業成長に向けて、どのような活動を行うのか記載してください。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課題</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6" y="2239413"/>
            <a:ext cx="11596763" cy="440120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５．構想（１）顧客候補、（２）顧客の課題　の内容をもとに作成してく</a:t>
            </a:r>
            <a:r>
              <a:rPr lang="ja-JP" altLang="en-US" sz="2000" dirty="0" err="1">
                <a:solidFill>
                  <a:srgbClr val="0070C0"/>
                </a:solidFill>
                <a:latin typeface="Meiryo UI" panose="020B0604030504040204" pitchFamily="50" charset="-128"/>
                <a:ea typeface="Meiryo UI" panose="020B0604030504040204" pitchFamily="50" charset="-128"/>
              </a:rPr>
              <a:t>だ</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想定している顧客候補のイメージを、具体的に説明してください。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顧客の課題（ペイン）について具体的に説明してください。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現時点で存在する課題解決策（製品・サービス等）の内容とその問題点についても説明してください（既存の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解決策がない場合は、ない旨を説明してください。）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顧客インタビュー等を実施していれば、そのエビデンスに基づいた検証の結果を基に説明してください。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123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ソリューション</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５．構想（１）顧客候補、（２）顧客の課題、（３）製品・サービスの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ような</a:t>
            </a:r>
            <a:r>
              <a:rPr lang="ja-JP" altLang="en-US" sz="2000" dirty="0">
                <a:solidFill>
                  <a:srgbClr val="0070C0"/>
                </a:solidFill>
                <a:latin typeface="Meiryo UI" panose="020B0604030504040204" pitchFamily="50" charset="-128"/>
                <a:ea typeface="Meiryo UI" panose="020B0604030504040204" pitchFamily="50" charset="-128"/>
              </a:rPr>
              <a:t>価値が創出されるのかを説明してください。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877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５．構想（４）解決手段　①シーズの詳細、②シーズの革新性・優位性</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（類似技術・先行技術等の状況分析含む）、③シーズに関する知的財産の取得状況（周辺特許を含む）</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市場規模</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５．構想（１）顧客候補、（２）顧客の課題、（３）製品・サービスの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独自価値、（９）圧倒的な優位性　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err="1">
                <a:solidFill>
                  <a:srgbClr val="0070C0"/>
                </a:solidFill>
                <a:latin typeface="Meiryo UI" panose="020B0604030504040204" pitchFamily="50" charset="-128"/>
                <a:ea typeface="Meiryo UI" panose="020B0604030504040204" pitchFamily="50" charset="-128"/>
              </a:rPr>
              <a:t>て</a:t>
            </a:r>
            <a:r>
              <a:rPr lang="ja-JP" altLang="en-US" sz="2000" dirty="0">
                <a:solidFill>
                  <a:srgbClr val="0070C0"/>
                </a:solidFill>
                <a:latin typeface="Meiryo UI" panose="020B0604030504040204" pitchFamily="50" charset="-128"/>
                <a:ea typeface="Meiryo UI" panose="020B0604030504040204" pitchFamily="50" charset="-128"/>
              </a:rPr>
              <a:t>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競合分析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このスライドでは、開発予定の製品・サービスについて他社との競合の状況を説明してください。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５．構想（３）製品・サービスの独自価値、（４）解決手段　②シーズ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の革新性・優位性（類似技術・先行技術等の状況分析含む）、（５）規制・事業化リスク、（８）圧倒的</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な優位性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ポジショニングマップ等のフレームワークを活用して、競合と比較した優位性や差別化要因等を分かりやすく説明</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先行企業にない製品・サービスの圧倒的優位性、社会を革新するようなインパクトについて記載してください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310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ビジネスモデル</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17009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このスライドでは、開発する製品・サービスにより、どのようにして収益をあげるのか説明してください。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５．構想（１）顧客候補、（２）顧客の課題、（３）製品・サービスの</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独自価値、（５）規制・事業化リスク、（８）圧倒的な優位性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どのような製品・サービスを提供して、誰からどのようにお金をもらうのか、製品・サービスを提供するために必要な</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コストは何かについて、現時点での構想を記載してください。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複数のビジネスプランが考えられる場合、一番可能性の高いものに絞って説明してください。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910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実施体制</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このスライドでは、本プログラムの実施にあたって関係するメンバーとその役割分担を説明してください。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８．課題の推進体制の詳細、９．研究代表者等の専門分野・研究開発</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経歴等がわかる略歴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研究代表者、研究分担者だけではなく、事業化推進機関、経営者候補人材等も含めて、チーム内の役割分</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担を記載してください。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54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255454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様式１　研究開発課題の概要　 ５．構想（７）研究開発課題終了時の達成目標とマイルストンの内容を</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総合的な達成目標、事業開発に関する達成目標、研究開発に関する達成目標、課題の推進体制に関する</a:t>
            </a:r>
            <a:endParaRPr lang="en-US" altLang="ja-JP" sz="2000" dirty="0">
              <a:solidFill>
                <a:srgbClr val="0070C0"/>
              </a:solidFill>
              <a:latin typeface="Meiryo UI" panose="020B0604030504040204" pitchFamily="50" charset="-128"/>
              <a:ea typeface="Meiryo UI" panose="020B0604030504040204" pitchFamily="50" charset="-128"/>
            </a:endParaRPr>
          </a:p>
          <a:p>
            <a:r>
              <a:rPr lang="ja-JP" altLang="en-US" sz="2000" dirty="0">
                <a:solidFill>
                  <a:srgbClr val="0070C0"/>
                </a:solidFill>
                <a:latin typeface="Meiryo UI" panose="020B0604030504040204" pitchFamily="50" charset="-128"/>
                <a:ea typeface="Meiryo UI" panose="020B0604030504040204" pitchFamily="50" charset="-128"/>
              </a:rPr>
              <a:t>　達成目標について、それぞれ記載してください。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5778</TotalTime>
  <Words>1604</Words>
  <Application>Microsoft Office PowerPoint</Application>
  <PresentationFormat>ワイド画面</PresentationFormat>
  <Paragraphs>121</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角田 哲啓</cp:lastModifiedBy>
  <cp:revision>49</cp:revision>
  <dcterms:created xsi:type="dcterms:W3CDTF">2024-04-08T01:41:28Z</dcterms:created>
  <dcterms:modified xsi:type="dcterms:W3CDTF">2024-12-23T05:48:56Z</dcterms:modified>
</cp:coreProperties>
</file>